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5" r:id="rId90"/>
    <p:sldId id="346" r:id="rId91"/>
    <p:sldId id="347" r:id="rId92"/>
    <p:sldId id="348" r:id="rId93"/>
    <p:sldId id="349" r:id="rId94"/>
    <p:sldId id="350" r:id="rId95"/>
    <p:sldId id="351" r:id="rId96"/>
    <p:sldId id="352" r:id="rId97"/>
    <p:sldId id="353" r:id="rId98"/>
    <p:sldId id="354" r:id="rId99"/>
    <p:sldId id="355" r:id="rId100"/>
    <p:sldId id="356" r:id="rId101"/>
    <p:sldId id="357" r:id="rId102"/>
    <p:sldId id="358" r:id="rId103"/>
    <p:sldId id="359" r:id="rId104"/>
    <p:sldId id="360" r:id="rId105"/>
    <p:sldId id="361" r:id="rId106"/>
    <p:sldId id="362" r:id="rId107"/>
    <p:sldId id="363" r:id="rId108"/>
    <p:sldId id="364" r:id="rId109"/>
    <p:sldId id="365" r:id="rId110"/>
    <p:sldId id="366" r:id="rId111"/>
    <p:sldId id="367" r:id="rId112"/>
    <p:sldId id="368" r:id="rId113"/>
    <p:sldId id="369" r:id="rId114"/>
    <p:sldId id="370" r:id="rId115"/>
    <p:sldId id="371" r:id="rId116"/>
    <p:sldId id="372" r:id="rId117"/>
    <p:sldId id="373" r:id="rId118"/>
    <p:sldId id="374" r:id="rId119"/>
    <p:sldId id="375" r:id="rId120"/>
    <p:sldId id="376" r:id="rId121"/>
    <p:sldId id="377" r:id="rId122"/>
    <p:sldId id="378" r:id="rId123"/>
    <p:sldId id="379" r:id="rId124"/>
    <p:sldId id="380" r:id="rId125"/>
    <p:sldId id="381" r:id="rId126"/>
    <p:sldId id="382" r:id="rId127"/>
    <p:sldId id="383" r:id="rId1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79" autoAdjust="0"/>
    <p:restoredTop sz="94643" autoAdjust="0"/>
  </p:normalViewPr>
  <p:slideViewPr>
    <p:cSldViewPr showGuides="1">
      <p:cViewPr>
        <p:scale>
          <a:sx n="100" d="100"/>
          <a:sy n="100" d="100"/>
        </p:scale>
        <p:origin x="-648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9C26D-0141-410C-9840-D7DFAE59398B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9CC64-C2BD-4213-84F9-B39691C5CA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523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335D9E-8DE6-4BE5-ABCE-75452B0C9B96}" type="slidenum">
              <a:rPr lang="ru-RU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8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D9AC0-997C-4190-B206-BCB78F84700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E25B2B-72DA-42BB-9B5B-6AC2C98625C9}" type="slidenum">
              <a:rPr lang="ru-RU">
                <a:solidFill>
                  <a:prstClr val="black"/>
                </a:solidFill>
              </a:rPr>
              <a:pPr/>
              <a:t>124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E97EA68-28D2-44DC-82C4-685611859418}" type="slidenum">
              <a:rPr lang="ru-RU" sz="1200">
                <a:solidFill>
                  <a:prstClr val="black"/>
                </a:solidFill>
                <a:latin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124</a:t>
            </a:fld>
            <a:endParaRPr lang="ru-RU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1"/>
            <a:ext cx="5029200" cy="41148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C141AC-F09D-45BD-B9B5-7F5BB41346B7}" type="slidenum">
              <a:rPr lang="ru-RU">
                <a:solidFill>
                  <a:prstClr val="black"/>
                </a:solidFill>
              </a:rPr>
              <a:pPr/>
              <a:t>125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E2791773-2094-4607-991E-D3D0430CAD66}" type="slidenum">
              <a:rPr lang="ru-RU" sz="1200">
                <a:solidFill>
                  <a:prstClr val="black"/>
                </a:solidFill>
                <a:latin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125</a:t>
            </a:fld>
            <a:endParaRPr lang="ru-RU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1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vnz_234h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00113" y="4437063"/>
            <a:ext cx="7772400" cy="1470025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471488" y="4418013"/>
            <a:ext cx="0" cy="2459037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7" name="Рисунок 17" descr="Kantar Network.jpg"/>
          <p:cNvPicPr preferRelativeResize="0">
            <a:picLocks noChangeAspect="1"/>
          </p:cNvPicPr>
          <p:nvPr/>
        </p:nvPicPr>
        <p:blipFill>
          <a:blip r:embed="rId3" cstate="print"/>
          <a:srcRect l="4909" t="22751" r="5074" b="10513"/>
          <a:stretch>
            <a:fillRect/>
          </a:stretch>
        </p:blipFill>
        <p:spPr bwMode="auto">
          <a:xfrm>
            <a:off x="1295400" y="6327404"/>
            <a:ext cx="1951038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V:\COMPANY\TNS_branding\New Branding 2012\New TNS logos\TNS_logohe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5360" y="5964560"/>
            <a:ext cx="360040" cy="36004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25CFEE-23D0-4880-88FA-FDD059721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24663" y="55563"/>
            <a:ext cx="2122487" cy="6080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5563"/>
            <a:ext cx="6215063" cy="6080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25CFEE-23D0-4880-88FA-FDD059721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25CFEE-23D0-4880-88FA-FDD059721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25CFEE-23D0-4880-88FA-FDD059721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78375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25CFEE-23D0-4880-88FA-FDD059721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25CFEE-23D0-4880-88FA-FDD059721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563"/>
            <a:ext cx="8534400" cy="10779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25CFEE-23D0-4880-88FA-FDD059721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25CFEE-23D0-4880-88FA-FDD059721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25CFEE-23D0-4880-88FA-FDD059721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25CFEE-23D0-4880-88FA-FDD059721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2ываы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5563"/>
            <a:ext cx="67198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5088"/>
            <a:ext cx="84899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0825" y="6438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425CFEE-23D0-4880-88FA-FDD0597218A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4" descr="V:\COMPANY\TNS_branding\New Branding 2012\New TNS logos\TNS_logohex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74074" y="6379328"/>
            <a:ext cx="432048" cy="43204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11200" indent="-366713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</a:defRPr>
      </a:lvl2pPr>
      <a:lvl3pPr marL="1069975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</a:defRPr>
      </a:lvl3pPr>
      <a:lvl4pPr marL="1430338" indent="-358775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4pPr>
      <a:lvl5pPr marL="17891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5pPr>
      <a:lvl6pPr marL="22463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6pPr>
      <a:lvl7pPr marL="27035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7pPr>
      <a:lvl8pPr marL="31607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8pPr>
      <a:lvl9pPr marL="36179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ns-global.ru/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9" Type="http://schemas.openxmlformats.org/officeDocument/2006/relationships/slide" Target="slide47.xml"/><Relationship Id="rId21" Type="http://schemas.openxmlformats.org/officeDocument/2006/relationships/slide" Target="slide22.xml"/><Relationship Id="rId34" Type="http://schemas.openxmlformats.org/officeDocument/2006/relationships/slide" Target="slide42.xml"/><Relationship Id="rId42" Type="http://schemas.openxmlformats.org/officeDocument/2006/relationships/slide" Target="slide57.xml"/><Relationship Id="rId47" Type="http://schemas.openxmlformats.org/officeDocument/2006/relationships/slide" Target="slide64.xml"/><Relationship Id="rId50" Type="http://schemas.openxmlformats.org/officeDocument/2006/relationships/slide" Target="slide67.xml"/><Relationship Id="rId55" Type="http://schemas.openxmlformats.org/officeDocument/2006/relationships/slide" Target="slide72.xml"/><Relationship Id="rId63" Type="http://schemas.openxmlformats.org/officeDocument/2006/relationships/slide" Target="slide83.xml"/><Relationship Id="rId68" Type="http://schemas.openxmlformats.org/officeDocument/2006/relationships/slide" Target="slide90.xml"/><Relationship Id="rId76" Type="http://schemas.openxmlformats.org/officeDocument/2006/relationships/slide" Target="slide103.xml"/><Relationship Id="rId7" Type="http://schemas.openxmlformats.org/officeDocument/2006/relationships/slide" Target="slide6.xml"/><Relationship Id="rId71" Type="http://schemas.openxmlformats.org/officeDocument/2006/relationships/slide" Target="slide93.xml"/><Relationship Id="rId2" Type="http://schemas.openxmlformats.org/officeDocument/2006/relationships/notesSlide" Target="../notesSlides/notesSlide2.xml"/><Relationship Id="rId16" Type="http://schemas.openxmlformats.org/officeDocument/2006/relationships/slide" Target="slide17.xml"/><Relationship Id="rId29" Type="http://schemas.openxmlformats.org/officeDocument/2006/relationships/slide" Target="slide30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32" Type="http://schemas.openxmlformats.org/officeDocument/2006/relationships/slide" Target="slide40.xml"/><Relationship Id="rId37" Type="http://schemas.openxmlformats.org/officeDocument/2006/relationships/slide" Target="slide45.xml"/><Relationship Id="rId40" Type="http://schemas.openxmlformats.org/officeDocument/2006/relationships/slide" Target="slide48.xml"/><Relationship Id="rId45" Type="http://schemas.openxmlformats.org/officeDocument/2006/relationships/slide" Target="slide62.xml"/><Relationship Id="rId53" Type="http://schemas.openxmlformats.org/officeDocument/2006/relationships/slide" Target="slide70.xml"/><Relationship Id="rId58" Type="http://schemas.openxmlformats.org/officeDocument/2006/relationships/slide" Target="slide75.xml"/><Relationship Id="rId66" Type="http://schemas.openxmlformats.org/officeDocument/2006/relationships/slide" Target="slide86.xml"/><Relationship Id="rId74" Type="http://schemas.openxmlformats.org/officeDocument/2006/relationships/slide" Target="slide96.xml"/><Relationship Id="rId79" Type="http://schemas.openxmlformats.org/officeDocument/2006/relationships/slide" Target="slide108.xml"/><Relationship Id="rId5" Type="http://schemas.openxmlformats.org/officeDocument/2006/relationships/slide" Target="slide4.xml"/><Relationship Id="rId61" Type="http://schemas.openxmlformats.org/officeDocument/2006/relationships/slide" Target="slide80.xml"/><Relationship Id="rId82" Type="http://schemas.openxmlformats.org/officeDocument/2006/relationships/slide" Target="slide121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31" Type="http://schemas.openxmlformats.org/officeDocument/2006/relationships/slide" Target="slide39.xml"/><Relationship Id="rId44" Type="http://schemas.openxmlformats.org/officeDocument/2006/relationships/slide" Target="slide59.xml"/><Relationship Id="rId52" Type="http://schemas.openxmlformats.org/officeDocument/2006/relationships/slide" Target="slide69.xml"/><Relationship Id="rId60" Type="http://schemas.openxmlformats.org/officeDocument/2006/relationships/slide" Target="slide77.xml"/><Relationship Id="rId65" Type="http://schemas.openxmlformats.org/officeDocument/2006/relationships/slide" Target="slide85.xml"/><Relationship Id="rId73" Type="http://schemas.openxmlformats.org/officeDocument/2006/relationships/slide" Target="slide95.xml"/><Relationship Id="rId78" Type="http://schemas.openxmlformats.org/officeDocument/2006/relationships/slide" Target="slide107.xml"/><Relationship Id="rId81" Type="http://schemas.openxmlformats.org/officeDocument/2006/relationships/slide" Target="slide120.xml"/><Relationship Id="rId4" Type="http://schemas.openxmlformats.org/officeDocument/2006/relationships/slide" Target="slide122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Relationship Id="rId27" Type="http://schemas.openxmlformats.org/officeDocument/2006/relationships/slide" Target="slide28.xml"/><Relationship Id="rId30" Type="http://schemas.openxmlformats.org/officeDocument/2006/relationships/slide" Target="slide38.xml"/><Relationship Id="rId35" Type="http://schemas.openxmlformats.org/officeDocument/2006/relationships/slide" Target="slide43.xml"/><Relationship Id="rId43" Type="http://schemas.openxmlformats.org/officeDocument/2006/relationships/slide" Target="slide58.xml"/><Relationship Id="rId48" Type="http://schemas.openxmlformats.org/officeDocument/2006/relationships/slide" Target="slide65.xml"/><Relationship Id="rId56" Type="http://schemas.openxmlformats.org/officeDocument/2006/relationships/slide" Target="slide73.xml"/><Relationship Id="rId64" Type="http://schemas.openxmlformats.org/officeDocument/2006/relationships/slide" Target="slide84.xml"/><Relationship Id="rId69" Type="http://schemas.openxmlformats.org/officeDocument/2006/relationships/slide" Target="slide91.xml"/><Relationship Id="rId77" Type="http://schemas.openxmlformats.org/officeDocument/2006/relationships/slide" Target="slide104.xml"/><Relationship Id="rId8" Type="http://schemas.openxmlformats.org/officeDocument/2006/relationships/slide" Target="slide7.xml"/><Relationship Id="rId51" Type="http://schemas.openxmlformats.org/officeDocument/2006/relationships/slide" Target="slide68.xml"/><Relationship Id="rId72" Type="http://schemas.openxmlformats.org/officeDocument/2006/relationships/slide" Target="slide94.xml"/><Relationship Id="rId80" Type="http://schemas.openxmlformats.org/officeDocument/2006/relationships/slide" Target="slide115.xml"/><Relationship Id="rId3" Type="http://schemas.openxmlformats.org/officeDocument/2006/relationships/image" Target="../media/image3.png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33" Type="http://schemas.openxmlformats.org/officeDocument/2006/relationships/slide" Target="slide41.xml"/><Relationship Id="rId38" Type="http://schemas.openxmlformats.org/officeDocument/2006/relationships/slide" Target="slide46.xml"/><Relationship Id="rId46" Type="http://schemas.openxmlformats.org/officeDocument/2006/relationships/slide" Target="slide63.xml"/><Relationship Id="rId59" Type="http://schemas.openxmlformats.org/officeDocument/2006/relationships/slide" Target="slide76.xml"/><Relationship Id="rId67" Type="http://schemas.openxmlformats.org/officeDocument/2006/relationships/slide" Target="slide87.xml"/><Relationship Id="rId20" Type="http://schemas.openxmlformats.org/officeDocument/2006/relationships/slide" Target="slide21.xml"/><Relationship Id="rId41" Type="http://schemas.openxmlformats.org/officeDocument/2006/relationships/slide" Target="slide49.xml"/><Relationship Id="rId54" Type="http://schemas.openxmlformats.org/officeDocument/2006/relationships/slide" Target="slide71.xml"/><Relationship Id="rId62" Type="http://schemas.openxmlformats.org/officeDocument/2006/relationships/slide" Target="slide82.xml"/><Relationship Id="rId70" Type="http://schemas.openxmlformats.org/officeDocument/2006/relationships/slide" Target="slide92.xml"/><Relationship Id="rId75" Type="http://schemas.openxmlformats.org/officeDocument/2006/relationships/slide" Target="slide9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28" Type="http://schemas.openxmlformats.org/officeDocument/2006/relationships/slide" Target="slide29.xml"/><Relationship Id="rId36" Type="http://schemas.openxmlformats.org/officeDocument/2006/relationships/slide" Target="slide44.xml"/><Relationship Id="rId49" Type="http://schemas.openxmlformats.org/officeDocument/2006/relationships/slide" Target="slide66.xml"/><Relationship Id="rId57" Type="http://schemas.openxmlformats.org/officeDocument/2006/relationships/slide" Target="slide7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56CA8F-B2D4-4D65-AEA8-F04D2649518D}" type="slidenum">
              <a:rPr lang="ru-RU">
                <a:solidFill>
                  <a:srgbClr val="E02A8F"/>
                </a:solidFill>
              </a:rPr>
              <a:pPr/>
              <a:t>1</a:t>
            </a:fld>
            <a:endParaRPr lang="ru-RU">
              <a:solidFill>
                <a:srgbClr val="E02A8F"/>
              </a:solidFill>
            </a:endParaRPr>
          </a:p>
        </p:txBody>
      </p:sp>
      <p:pic>
        <p:nvPicPr>
          <p:cNvPr id="688130" name="Picture 2" descr="w1th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5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8131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900113" y="5013325"/>
            <a:ext cx="6226175" cy="1008063"/>
          </a:xfrm>
        </p:spPr>
        <p:txBody>
          <a:bodyPr anchor="t"/>
          <a:lstStyle/>
          <a:p>
            <a:pPr>
              <a:spcBef>
                <a:spcPct val="20000"/>
              </a:spcBef>
            </a:pPr>
            <a:r>
              <a:rPr lang="en-US" dirty="0">
                <a:solidFill>
                  <a:schemeClr val="tx1"/>
                </a:solidFill>
              </a:rPr>
              <a:t>TNS Web Index</a:t>
            </a:r>
            <a:r>
              <a:rPr lang="ru-RU" dirty="0">
                <a:solidFill>
                  <a:schemeClr val="tx1"/>
                </a:solidFill>
              </a:rPr>
              <a:t>: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Аудитория </a:t>
            </a:r>
            <a:r>
              <a:rPr lang="ru-RU" dirty="0" err="1">
                <a:solidFill>
                  <a:schemeClr val="tx1"/>
                </a:solidFill>
              </a:rPr>
              <a:t>и</a:t>
            </a:r>
            <a:r>
              <a:rPr lang="ru-RU" dirty="0" err="1" smtClean="0">
                <a:solidFill>
                  <a:schemeClr val="tx1"/>
                </a:solidFill>
              </a:rPr>
              <a:t>нтернет-проектов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88134" name="Title_1"/>
          <p:cNvSpPr>
            <a:spLocks noChangeArrowheads="1"/>
          </p:cNvSpPr>
          <p:nvPr/>
        </p:nvSpPr>
        <p:spPr bwMode="auto">
          <a:xfrm>
            <a:off x="900113" y="6103938"/>
            <a:ext cx="62261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mtClean="0">
                <a:solidFill>
                  <a:srgbClr val="E02A8F"/>
                </a:solidFill>
              </a:rPr>
              <a:t>Результаты исследования: Апрель 2014 </a:t>
            </a:r>
          </a:p>
          <a:p>
            <a:r>
              <a:rPr lang="ru-RU" smtClean="0">
                <a:solidFill>
                  <a:srgbClr val="E02A8F"/>
                </a:solidFill>
              </a:rPr>
              <a:t>Москва</a:t>
            </a:r>
            <a:endParaRPr lang="ru-RU" dirty="0" smtClean="0">
              <a:solidFill>
                <a:srgbClr val="E02A8F"/>
              </a:solidFill>
            </a:endParaRPr>
          </a:p>
        </p:txBody>
      </p:sp>
      <p:pic>
        <p:nvPicPr>
          <p:cNvPr id="9" name="Picture 2" descr="W:\COMPANY\TNS_branding\Логотипы\NEW Precision Growth logos\TNS_logohex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56376" y="5300663"/>
            <a:ext cx="792088" cy="792088"/>
          </a:xfrm>
          <a:prstGeom prst="rect">
            <a:avLst/>
          </a:prstGeom>
          <a:noFill/>
        </p:spPr>
      </p:pic>
      <p:pic>
        <p:nvPicPr>
          <p:cNvPr id="10" name="Рисунок 17" descr="Kantar Network.jpg"/>
          <p:cNvPicPr preferRelativeResize="0">
            <a:picLocks noChangeAspect="1"/>
          </p:cNvPicPr>
          <p:nvPr/>
        </p:nvPicPr>
        <p:blipFill>
          <a:blip r:embed="rId5" cstate="email"/>
          <a:srcRect l="4909" t="22751" r="5074" b="10513"/>
          <a:stretch>
            <a:fillRect/>
          </a:stretch>
        </p:blipFill>
        <p:spPr bwMode="auto">
          <a:xfrm>
            <a:off x="6660232" y="6381750"/>
            <a:ext cx="20875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Baby.ru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Baby.ru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Rbc.ru холдинга РБК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210949"/>
                <a:gridCol w="131622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Top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Спорт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2 092.7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1 702.3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1 141.6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Rbc.ru,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Rbc.ru холдинга РБК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Стиль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Quote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Rbc.ru,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проекта Qip.ru холдинга РБК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Qip.ru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815.1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213.6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Qip.ru,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РИА Новости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РИА Новости
(7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Inosmi.ru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1prime.ru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Rsport.ru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2 434.7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2 205.7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1 207.6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1 057.5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РИА Новости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Inosmi.ru, Ria.ru, Riarealty.ru, Rsport.ru, Inmsk.ru, Mn.ru, 1prime.ru.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СТС Медиа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СТС Медиа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СТС Медиа входят проекты: Ctc.ru, Domashniy.ru, Videomore.ru.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Videomore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Videomore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Domashniy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Domashniy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ТНТ-Телесеть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428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ТНТ-Телесеть
(2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Tnt-online.ru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ТНТ-Телесеть входят проекты: Dom2.ru, Tnt-online.ru.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Яндекс
(30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Карты &amp; Пробки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Картинки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6 415.8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5 949.4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5 471.3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4 511.3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3 656.6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5 633.6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5 045.1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4 356.6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2 764.2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2 097.6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3 674.5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3 170.3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2 391.3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853.4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Маркет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Видео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3 467.0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3 378.3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3 173.4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2 797.0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2 600.8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38.1%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2 420.4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2 289.7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1 515.1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1 711.8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1 212.1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1 231.1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Babyblog.ru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Babyblog.ru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846.7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Диск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Словари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Расписания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915.4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1 797.5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1 796.6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1 224.2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942.9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Яндекса не включены в расчет аудитории портала Яндекс.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Музыка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Фотки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Я.ру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Деньги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879.1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767.0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316229"/>
                <a:gridCol w="121094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Афиша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www.ya.ru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Народ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Каталог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 по блогам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Круг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Title_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Аудитория рекламных сетей 
Апрель 2014</a:t>
            </a:r>
            <a:endParaRPr lang="ru-RU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914400" y="5445125"/>
            <a:ext cx="64008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Результаты Панельного исследования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Mediatoday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38033"/>
                <a:gridCol w="1206679"/>
                <a:gridCol w="1206679"/>
                <a:gridCol w="1311588"/>
                <a:gridCol w="120667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Mediatoday
(4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сети)*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VideoInteractive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Videoroll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2 573.9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1 600.2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1 369.9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1 126.7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1 140.6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Mediatoday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рекламные сети: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VideoClick, Videoroll, VideoInteractive, Otclick.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VideoClick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СМИ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Женские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1 600.2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1 041.5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498.1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492.8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VideoClick,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Otclick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773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Туризм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Hi-Tech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Бизнес/Финансы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1 369.9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709.8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Otclick,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VideoInteractive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773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VideoInteractive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СМИ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Женские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1 126.7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749.8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VideoInteractive,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Videoroll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Videoroll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Кино, ТВ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Игры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Videoroll,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Banki.ru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Banki.ru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493.6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Soloway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Soloway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5 427.2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4 357.8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2 119.0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Vitpc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729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Vitpc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Развлечение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1 583.6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1 223.2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Vitpc,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4437063"/>
            <a:ext cx="7772400" cy="1470025"/>
          </a:xfrm>
        </p:spPr>
        <p:txBody>
          <a:bodyPr anchor="t"/>
          <a:lstStyle/>
          <a:p>
            <a:r>
              <a:rPr lang="ru-RU" dirty="0"/>
              <a:t>Описание исследования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914400" y="5389562"/>
            <a:ext cx="6400800" cy="55403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smtClean="0">
                <a:solidFill>
                  <a:schemeClr val="tx2"/>
                </a:solidFill>
                <a:latin typeface="+mn-lt"/>
              </a:rPr>
              <a:t>Приложение</a:t>
            </a:r>
            <a:endParaRPr lang="ru-RU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TNS Web Index</a:t>
            </a:r>
            <a:r>
              <a:rPr lang="ru-RU"/>
              <a:t>: </a:t>
            </a:r>
            <a:br>
              <a:rPr lang="ru-RU"/>
            </a:br>
            <a:r>
              <a:rPr lang="ru-RU"/>
              <a:t>Общая структура проекта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68760"/>
            <a:ext cx="8489950" cy="4800600"/>
          </a:xfrm>
        </p:spPr>
        <p:txBody>
          <a:bodyPr/>
          <a:lstStyle/>
          <a:p>
            <a:r>
              <a:rPr lang="en-US" sz="1600" dirty="0"/>
              <a:t>On-line</a:t>
            </a:r>
            <a:r>
              <a:rPr lang="ru-RU" sz="1600" dirty="0"/>
              <a:t> панель</a:t>
            </a:r>
            <a:endParaRPr lang="en-US" sz="1600" dirty="0"/>
          </a:p>
          <a:p>
            <a:pPr lvl="1"/>
            <a:r>
              <a:rPr lang="ru-RU" sz="1600" dirty="0"/>
              <a:t>Измерение объема и социально-демографической структуры аудитории </a:t>
            </a:r>
            <a:r>
              <a:rPr lang="ru-RU" sz="1600" u="sng" dirty="0"/>
              <a:t>сайтов и их </a:t>
            </a:r>
            <a:r>
              <a:rPr lang="ru-RU" sz="1600" u="sng" dirty="0" smtClean="0"/>
              <a:t>разделов, а также рекламных сетей</a:t>
            </a:r>
            <a:endParaRPr lang="ru-RU" sz="1600" u="sng" dirty="0"/>
          </a:p>
          <a:p>
            <a:endParaRPr lang="ru-RU" sz="1600" dirty="0"/>
          </a:p>
          <a:p>
            <a:r>
              <a:rPr lang="ru-RU" sz="1600" dirty="0"/>
              <a:t>Установочное исследование</a:t>
            </a:r>
            <a:endParaRPr lang="en-US" sz="1600" dirty="0"/>
          </a:p>
          <a:p>
            <a:pPr lvl="1"/>
            <a:r>
              <a:rPr lang="ru-RU" sz="1600" dirty="0"/>
              <a:t>Измерение объема и структуры аудитории Интернета </a:t>
            </a:r>
            <a:r>
              <a:rPr lang="ru-RU" sz="1600" u="sng" dirty="0"/>
              <a:t>в целом</a:t>
            </a:r>
          </a:p>
          <a:p>
            <a:pPr lvl="2"/>
            <a:r>
              <a:rPr lang="ru-RU" sz="1600" dirty="0"/>
              <a:t>…для получения информации о генеральной совокупности и структуре </a:t>
            </a:r>
            <a:r>
              <a:rPr lang="en-US" sz="1600" dirty="0"/>
              <a:t>on-line </a:t>
            </a:r>
            <a:r>
              <a:rPr lang="en-US" sz="1600" dirty="0" smtClean="0"/>
              <a:t>site-centric </a:t>
            </a:r>
            <a:r>
              <a:rPr lang="ru-RU" sz="1600" dirty="0" smtClean="0"/>
              <a:t>панели</a:t>
            </a:r>
            <a:endParaRPr lang="en-US" sz="1600" dirty="0"/>
          </a:p>
          <a:p>
            <a:endParaRPr lang="ru-RU" sz="1600" dirty="0"/>
          </a:p>
          <a:p>
            <a:r>
              <a:rPr lang="ru-RU" sz="1600" dirty="0" smtClean="0"/>
              <a:t>Счетчик</a:t>
            </a:r>
          </a:p>
          <a:p>
            <a:pPr lvl="1"/>
            <a:r>
              <a:rPr lang="ru-RU" sz="1600" u="sng" dirty="0" smtClean="0"/>
              <a:t>Техническое</a:t>
            </a:r>
            <a:r>
              <a:rPr lang="ru-RU" sz="1600" dirty="0" smtClean="0"/>
              <a:t> обеспечение </a:t>
            </a:r>
            <a:r>
              <a:rPr lang="en-US" sz="1600" dirty="0" smtClean="0"/>
              <a:t>site-centric </a:t>
            </a:r>
            <a:r>
              <a:rPr lang="ru-RU" sz="1600" dirty="0" smtClean="0"/>
              <a:t>панели</a:t>
            </a:r>
            <a:endParaRPr lang="en-US" sz="1600" dirty="0" smtClean="0"/>
          </a:p>
          <a:p>
            <a:pPr lvl="1"/>
            <a:r>
              <a:rPr lang="ru-RU" sz="1600" dirty="0" smtClean="0"/>
              <a:t>Сбор данных о посещаемости сайта для </a:t>
            </a:r>
            <a:r>
              <a:rPr lang="ru-RU" sz="1600" u="sng" dirty="0" smtClean="0"/>
              <a:t>контроля</a:t>
            </a:r>
            <a:r>
              <a:rPr lang="ru-RU" sz="1600" dirty="0" smtClean="0"/>
              <a:t> данных панельного измерения</a:t>
            </a:r>
            <a:endParaRPr lang="en-US" sz="1600" dirty="0" smtClean="0"/>
          </a:p>
          <a:p>
            <a:pPr lvl="1"/>
            <a:endParaRPr lang="ru-RU" sz="1600" dirty="0" smtClean="0"/>
          </a:p>
          <a:p>
            <a:pPr marL="366713" lvl="1"/>
            <a:r>
              <a:rPr lang="en-US" sz="1600" dirty="0" smtClean="0">
                <a:ea typeface="+mn-ea"/>
                <a:cs typeface="+mn-cs"/>
              </a:rPr>
              <a:t>Research Bar</a:t>
            </a:r>
          </a:p>
          <a:p>
            <a:pPr marL="725488" lvl="2"/>
            <a:r>
              <a:rPr lang="ru-RU" sz="1600" dirty="0" smtClean="0"/>
              <a:t>Программное обеспечение на компьютерах </a:t>
            </a:r>
            <a:r>
              <a:rPr lang="en-US" sz="1600" dirty="0" smtClean="0"/>
              <a:t>user-centric </a:t>
            </a:r>
            <a:r>
              <a:rPr lang="ru-RU" sz="1600" dirty="0" smtClean="0"/>
              <a:t>панели</a:t>
            </a:r>
            <a:endParaRPr lang="en-US" sz="1600" dirty="0" smtClean="0"/>
          </a:p>
          <a:p>
            <a:pPr marL="725488" lvl="2"/>
            <a:r>
              <a:rPr lang="ru-RU" sz="1600" dirty="0" smtClean="0">
                <a:solidFill>
                  <a:srgbClr val="292929"/>
                </a:solidFill>
              </a:rPr>
              <a:t>Сбор данных об </a:t>
            </a:r>
            <a:r>
              <a:rPr lang="ru-RU" sz="1600" dirty="0" err="1" smtClean="0">
                <a:solidFill>
                  <a:srgbClr val="292929"/>
                </a:solidFill>
              </a:rPr>
              <a:t>онлайн-активности</a:t>
            </a:r>
            <a:r>
              <a:rPr lang="ru-RU" sz="1600" dirty="0" smtClean="0">
                <a:solidFill>
                  <a:srgbClr val="292929"/>
                </a:solidFill>
              </a:rPr>
              <a:t> </a:t>
            </a:r>
            <a:r>
              <a:rPr lang="ru-RU" sz="1600" dirty="0" err="1" smtClean="0">
                <a:solidFill>
                  <a:srgbClr val="292929"/>
                </a:solidFill>
              </a:rPr>
              <a:t>панелистов</a:t>
            </a:r>
            <a:r>
              <a:rPr lang="ru-RU" sz="1600" dirty="0" smtClean="0">
                <a:solidFill>
                  <a:srgbClr val="292929"/>
                </a:solidFill>
              </a:rPr>
              <a:t> (</a:t>
            </a:r>
            <a:r>
              <a:rPr lang="en-US" sz="1600" dirty="0" smtClean="0">
                <a:solidFill>
                  <a:srgbClr val="292929"/>
                </a:solidFill>
              </a:rPr>
              <a:t>“</a:t>
            </a:r>
            <a:r>
              <a:rPr lang="en-US" sz="1600" dirty="0" err="1" smtClean="0">
                <a:solidFill>
                  <a:srgbClr val="292929"/>
                </a:solidFill>
              </a:rPr>
              <a:t>clickstream</a:t>
            </a:r>
            <a:r>
              <a:rPr lang="en-US" sz="1600" dirty="0" smtClean="0">
                <a:solidFill>
                  <a:srgbClr val="292929"/>
                </a:solidFill>
              </a:rPr>
              <a:t>”)</a:t>
            </a:r>
            <a:endParaRPr lang="ru-RU" sz="1600" dirty="0" smtClean="0">
              <a:solidFill>
                <a:srgbClr val="292929"/>
              </a:solidFill>
            </a:endParaRPr>
          </a:p>
          <a:p>
            <a:pPr marL="366713" lvl="1"/>
            <a:endParaRPr lang="ru-RU" sz="2000" dirty="0" smtClean="0"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123</a:t>
            </a:fld>
            <a:endParaRPr lang="ru-RU" dirty="0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79425" y="152400"/>
            <a:ext cx="8435975" cy="1017588"/>
          </a:xfrm>
        </p:spPr>
        <p:txBody>
          <a:bodyPr/>
          <a:lstStyle/>
          <a:p>
            <a:pPr lvl="0"/>
            <a:r>
              <a:rPr lang="en-US" dirty="0"/>
              <a:t>On-line </a:t>
            </a:r>
            <a:r>
              <a:rPr lang="ru-RU" dirty="0"/>
              <a:t>панель: </a:t>
            </a:r>
            <a:br>
              <a:rPr lang="ru-RU" dirty="0"/>
            </a:br>
            <a:r>
              <a:rPr lang="ru-RU" dirty="0"/>
              <a:t>Основные </a:t>
            </a:r>
            <a:r>
              <a:rPr lang="ru-RU" dirty="0" smtClean="0"/>
              <a:t>параметры</a:t>
            </a:r>
            <a:r>
              <a:rPr lang="en-US" dirty="0" smtClean="0"/>
              <a:t>. </a:t>
            </a:r>
            <a:r>
              <a:rPr lang="ru-RU" dirty="0" smtClean="0">
                <a:latin typeface="Arial" pitchFamily="34" charset="0"/>
              </a:rPr>
              <a:t>Москва </a:t>
            </a:r>
            <a:endParaRPr lang="ru-RU" dirty="0"/>
          </a:p>
        </p:txBody>
      </p:sp>
      <p:graphicFrame>
        <p:nvGraphicFramePr>
          <p:cNvPr id="18435" name="Table_1"/>
          <p:cNvGraphicFramePr>
            <a:graphicFrameLocks noGrp="1"/>
          </p:cNvGraphicFramePr>
          <p:nvPr>
            <p:ph sz="half" idx="4294967295"/>
          </p:nvPr>
        </p:nvGraphicFramePr>
        <p:xfrm>
          <a:off x="467420" y="1556792"/>
          <a:ext cx="6106418" cy="1728192"/>
        </p:xfrm>
        <a:graphic>
          <a:graphicData uri="http://schemas.openxmlformats.org/drawingml/2006/table">
            <a:tbl>
              <a:tblPr/>
              <a:tblGrid>
                <a:gridCol w="3024460"/>
                <a:gridCol w="3081958"/>
              </a:tblGrid>
              <a:tr h="611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12-64 лет, пользуются Интернетом дома и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/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или на работе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Генеральная совокупность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849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тыс.чел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On-line панель в Апреле 2014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2 236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человек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63" name="Rectangle 2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8313" y="3573016"/>
            <a:ext cx="8489950" cy="2952328"/>
          </a:xfrm>
        </p:spPr>
        <p:txBody>
          <a:bodyPr/>
          <a:lstStyle/>
          <a:p>
            <a:r>
              <a:rPr lang="ru-RU" sz="1600" dirty="0"/>
              <a:t>Контролируемые параметры панели:</a:t>
            </a:r>
          </a:p>
          <a:p>
            <a:pPr lvl="1"/>
            <a:r>
              <a:rPr lang="ru-RU" sz="1600" dirty="0"/>
              <a:t>Пол</a:t>
            </a:r>
          </a:p>
          <a:p>
            <a:pPr lvl="1"/>
            <a:r>
              <a:rPr lang="ru-RU" sz="1600" dirty="0"/>
              <a:t>Возраст</a:t>
            </a:r>
          </a:p>
          <a:p>
            <a:pPr lvl="1"/>
            <a:r>
              <a:rPr lang="ru-RU" sz="1600" dirty="0"/>
              <a:t>Количество человек в </a:t>
            </a:r>
            <a:r>
              <a:rPr lang="ru-RU" sz="1600" dirty="0" smtClean="0"/>
              <a:t>семье</a:t>
            </a:r>
            <a:endParaRPr lang="en-US" sz="1600" dirty="0" smtClean="0"/>
          </a:p>
          <a:p>
            <a:pPr lvl="1"/>
            <a:r>
              <a:rPr lang="ru-RU" sz="1600" dirty="0" smtClean="0"/>
              <a:t>Место </a:t>
            </a:r>
            <a:r>
              <a:rPr lang="ru-RU" sz="1600" dirty="0"/>
              <a:t>использования </a:t>
            </a:r>
            <a:r>
              <a:rPr lang="ru-RU" sz="1600" dirty="0" smtClean="0"/>
              <a:t>Интернета </a:t>
            </a:r>
            <a:r>
              <a:rPr lang="ru-RU" sz="1600" dirty="0"/>
              <a:t>(дом / работа / дом</a:t>
            </a:r>
            <a:r>
              <a:rPr lang="en-US" sz="1600" dirty="0"/>
              <a:t>&amp;</a:t>
            </a:r>
            <a:r>
              <a:rPr lang="ru-RU" sz="1600" dirty="0"/>
              <a:t>работа)</a:t>
            </a:r>
          </a:p>
          <a:p>
            <a:pPr lvl="1"/>
            <a:r>
              <a:rPr lang="ru-RU" sz="1600" dirty="0" smtClean="0"/>
              <a:t>Использование смартфонов или планшетов для выхода в Интернет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124</a:t>
            </a:fld>
            <a:endParaRPr lang="ru-RU" dirty="0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281112"/>
            <a:ext cx="8489950" cy="4967288"/>
          </a:xfrm>
          <a:ln/>
        </p:spPr>
        <p:txBody>
          <a:bodyPr/>
          <a:lstStyle/>
          <a:p>
            <a:pPr>
              <a:lnSpc>
                <a:spcPct val="95000"/>
              </a:lnSpc>
            </a:pPr>
            <a:endParaRPr lang="ru-RU" sz="1500" dirty="0" smtClean="0">
              <a:solidFill>
                <a:schemeClr val="accent1"/>
              </a:solidFill>
            </a:endParaRPr>
          </a:p>
          <a:p>
            <a:pPr>
              <a:lnSpc>
                <a:spcPct val="95000"/>
              </a:lnSpc>
            </a:pPr>
            <a:endParaRPr lang="en-US" sz="1500" dirty="0" smtClean="0">
              <a:solidFill>
                <a:schemeClr val="accent1"/>
              </a:solidFill>
            </a:endParaRPr>
          </a:p>
          <a:p>
            <a:pPr>
              <a:lnSpc>
                <a:spcPct val="95000"/>
              </a:lnSpc>
            </a:pPr>
            <a:r>
              <a:rPr lang="en-US" sz="1500" dirty="0" smtClean="0">
                <a:solidFill>
                  <a:schemeClr val="accent1"/>
                </a:solidFill>
              </a:rPr>
              <a:t>Monthly </a:t>
            </a:r>
            <a:r>
              <a:rPr lang="en-US" sz="1500" dirty="0">
                <a:solidFill>
                  <a:schemeClr val="accent1"/>
                </a:solidFill>
              </a:rPr>
              <a:t>Reach</a:t>
            </a:r>
            <a:r>
              <a:rPr lang="en-US" sz="1500" dirty="0"/>
              <a:t> – </a:t>
            </a:r>
            <a:r>
              <a:rPr lang="ru-RU" sz="1500" dirty="0"/>
              <a:t>количество человек, заходивших на сайт (проект, раздел) хотя бы 1 раз за месяц</a:t>
            </a:r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Weekly Reach</a:t>
            </a:r>
            <a:r>
              <a:rPr lang="en-US" sz="1500" dirty="0"/>
              <a:t> – </a:t>
            </a:r>
            <a:r>
              <a:rPr lang="ru-RU" sz="1500" dirty="0"/>
              <a:t>среднее количество человек, заходивших на сайт (проект, раздел) хотя бы 1 раз за неделю</a:t>
            </a:r>
            <a:r>
              <a:rPr lang="en-US" sz="1500" dirty="0"/>
              <a:t>. </a:t>
            </a:r>
            <a:r>
              <a:rPr lang="ru-RU" sz="1500" dirty="0"/>
              <a:t>Месяц разбивается на интервалы из 7ми дней (искусственные недели), начиная с первого дня месяца. Далее рассчитывается средний арифметический охват семидневных интервалов, входящих в месяц. Если месяц не кратен семи, т.е. в состав периода попадает неполная искусственная неделя, в расчёте обрабатывается только полные семидневные интервалы, входящие в месяц.</a:t>
            </a:r>
            <a:endParaRPr lang="en-US" sz="1500" dirty="0"/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Daily Reach</a:t>
            </a:r>
            <a:r>
              <a:rPr lang="en-US" sz="1500" dirty="0"/>
              <a:t> – </a:t>
            </a:r>
            <a:r>
              <a:rPr lang="ru-RU" sz="1500" dirty="0"/>
              <a:t>среднее количество человек, заходивших на сайт (проект, раздел) хотя бы 1 раз за день из </a:t>
            </a:r>
            <a:r>
              <a:rPr lang="ru-RU" sz="1500" dirty="0" smtClean="0"/>
              <a:t>периода</a:t>
            </a:r>
          </a:p>
          <a:p>
            <a:pPr>
              <a:lnSpc>
                <a:spcPct val="95000"/>
              </a:lnSpc>
            </a:pPr>
            <a:r>
              <a:rPr lang="en-US" sz="1500" dirty="0" smtClean="0">
                <a:solidFill>
                  <a:schemeClr val="accent1"/>
                </a:solidFill>
              </a:rPr>
              <a:t>Frequency</a:t>
            </a:r>
            <a:r>
              <a:rPr lang="en-US" sz="1500" dirty="0" smtClean="0"/>
              <a:t> – </a:t>
            </a:r>
            <a:r>
              <a:rPr lang="ru-RU" sz="1500" dirty="0" smtClean="0"/>
              <a:t>среднее количество контактов аудитории с сайтом за месяц</a:t>
            </a:r>
            <a:endParaRPr lang="ru-RU" sz="1500" dirty="0"/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Weekly Frequency</a:t>
            </a:r>
            <a:r>
              <a:rPr lang="en-US" sz="1500" dirty="0"/>
              <a:t> – </a:t>
            </a:r>
            <a:r>
              <a:rPr lang="ru-RU" sz="1500" dirty="0"/>
              <a:t>среднее количество контактов аудитории с сайтом за неделю</a:t>
            </a:r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Daily Frequency</a:t>
            </a:r>
            <a:r>
              <a:rPr lang="en-US" sz="1500" dirty="0"/>
              <a:t> – </a:t>
            </a:r>
            <a:r>
              <a:rPr lang="ru-RU" sz="1500" dirty="0"/>
              <a:t>среднее количество контактов аудитории с сайтом за сутки</a:t>
            </a:r>
            <a:endParaRPr lang="en-US" sz="1500" dirty="0"/>
          </a:p>
          <a:p>
            <a:pPr>
              <a:lnSpc>
                <a:spcPct val="95000"/>
              </a:lnSpc>
            </a:pPr>
            <a:endParaRPr lang="ru-RU" sz="1500" dirty="0" smtClean="0"/>
          </a:p>
          <a:p>
            <a:pPr>
              <a:lnSpc>
                <a:spcPct val="95000"/>
              </a:lnSpc>
            </a:pPr>
            <a:r>
              <a:rPr lang="ru-RU" sz="1500" dirty="0" smtClean="0"/>
              <a:t>Таблицы </a:t>
            </a:r>
            <a:r>
              <a:rPr lang="ru-RU" sz="1500" dirty="0"/>
              <a:t>с социально-демографическими характеристиками аудиторий </a:t>
            </a:r>
            <a:br>
              <a:rPr lang="ru-RU" sz="1500" dirty="0"/>
            </a:br>
            <a:r>
              <a:rPr lang="ru-RU" sz="1500" dirty="0"/>
              <a:t>см. в одноименном файле </a:t>
            </a:r>
            <a:r>
              <a:rPr lang="en-US" sz="1500" dirty="0"/>
              <a:t>Excel</a:t>
            </a:r>
            <a:r>
              <a:rPr lang="ru-RU" sz="1500" dirty="0"/>
              <a:t>.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/>
              <a:t>Определения</a:t>
            </a:r>
            <a:r>
              <a:rPr lang="en-US" dirty="0"/>
              <a:t> </a:t>
            </a:r>
            <a:r>
              <a:rPr lang="ru-RU" dirty="0"/>
              <a:t>и комментарии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719138" y="1752600"/>
            <a:ext cx="8097837" cy="0"/>
          </a:xfrm>
          <a:prstGeom prst="line">
            <a:avLst/>
          </a:prstGeom>
          <a:noFill/>
          <a:ln w="3175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719138" y="5373216"/>
            <a:ext cx="8097837" cy="0"/>
          </a:xfrm>
          <a:prstGeom prst="line">
            <a:avLst/>
          </a:prstGeom>
          <a:noFill/>
          <a:ln w="3175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125</a:t>
            </a:fld>
            <a:endParaRPr lang="ru-RU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Как читать таблицы отчета: </a:t>
            </a:r>
            <a:r>
              <a:rPr lang="ru-RU" u="sng" dirty="0" smtClean="0"/>
              <a:t>Пример</a:t>
            </a:r>
            <a:r>
              <a:rPr lang="ru-RU" sz="2000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2000" dirty="0">
              <a:solidFill>
                <a:srgbClr val="E02A8F"/>
              </a:solidFill>
            </a:endParaRPr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268760"/>
          <a:ext cx="8209035" cy="5040004"/>
        </p:xfrm>
        <a:graphic>
          <a:graphicData uri="http://schemas.openxmlformats.org/drawingml/2006/table">
            <a:tbl>
              <a:tblPr/>
              <a:tblGrid>
                <a:gridCol w="1344611"/>
                <a:gridCol w="1371600"/>
                <a:gridCol w="1100336"/>
                <a:gridCol w="4392488"/>
              </a:tblGrid>
              <a:tr h="4657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400.0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400 тысяч москвичей в возрасте 12-64 зашли на страницы Х хотя бы 1 раз за апрель 2014 (с домашних либо рабочих компьютеров)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.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5.6% населения Москвы 12-64 года хотя бы один раз апрель 2014 зашли на проект Х (с домашних либо рабочих компьютеров)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апреле 2014, каждый посетитель проекта Х загружал в среднем 7.7 страниц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апреля 2014 аудитория проекта Х составляла 160 тысяч человек в возрасте 12-64 года (заходивших из дома или с работы)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2.3%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апреля 2014 аудитория проекта Х составляла 2.3% от населения Москвы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апреля 2014, каждый посетитель проекта Х загружал в среднем по 12 страниц  в неделю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Средняя аудитория в день в апреле 2014 для проекта Х составила 36 тысяч человек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0.5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Средняя аудитория в день апреле 2014 для проекта Х составила  0.5% от населения Москвы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среднем апреле 2014 посетитель проекта Х загружал по 7 страниц в день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20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  <p:sp>
        <p:nvSpPr>
          <p:cNvPr id="6" name="Title_1"/>
          <p:cNvSpPr txBox="1">
            <a:spLocks noChangeArrowheads="1"/>
          </p:cNvSpPr>
          <p:nvPr/>
        </p:nvSpPr>
        <p:spPr bwMode="auto">
          <a:xfrm>
            <a:off x="457200" y="381000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E02A8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Аудитория Проекта X в Апреле 2014, Москва, 12-64 лет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E02A8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3559175"/>
            <a:ext cx="7772400" cy="1470025"/>
          </a:xfrm>
        </p:spPr>
        <p:txBody>
          <a:bodyPr anchor="t"/>
          <a:lstStyle/>
          <a:p>
            <a:r>
              <a:rPr lang="ru-RU" sz="2400" dirty="0"/>
              <a:t>Благодарим за внимание!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en-US" sz="2000" dirty="0" smtClean="0"/>
              <a:t>TNS </a:t>
            </a:r>
            <a:r>
              <a:rPr lang="ru-RU" sz="2000" dirty="0" smtClean="0"/>
              <a:t>Россия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 smtClean="0"/>
              <a:t>127018, Москва, ул. Двинцев, дом 12, корпус 1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/>
              <a:t>тел. +7 </a:t>
            </a:r>
            <a:r>
              <a:rPr lang="en-US" sz="1600" dirty="0"/>
              <a:t>4</a:t>
            </a:r>
            <a:r>
              <a:rPr lang="ru-RU" sz="1600" dirty="0"/>
              <a:t>95 9358718,</a:t>
            </a:r>
            <a:br>
              <a:rPr lang="ru-RU" sz="1600" dirty="0"/>
            </a:br>
            <a:r>
              <a:rPr lang="en-US" sz="1600" dirty="0"/>
              <a:t>w</a:t>
            </a:r>
            <a:r>
              <a:rPr lang="ru-RU" sz="1600" dirty="0" err="1"/>
              <a:t>eb</a:t>
            </a:r>
            <a:r>
              <a:rPr lang="ru-RU" sz="1600" dirty="0"/>
              <a:t> </a:t>
            </a:r>
            <a:r>
              <a:rPr lang="ru-RU" sz="1600" dirty="0" err="1">
                <a:hlinkClick r:id="rId2"/>
              </a:rPr>
              <a:t>www.tns-global</a:t>
            </a:r>
            <a:r>
              <a:rPr lang="ru-RU" sz="1600" dirty="0">
                <a:hlinkClick r:id="rId2"/>
              </a:rPr>
              <a:t>.</a:t>
            </a:r>
            <a:r>
              <a:rPr lang="en-US" sz="1600" dirty="0" err="1">
                <a:hlinkClick r:id="rId2"/>
              </a:rPr>
              <a:t>ru</a:t>
            </a:r>
            <a:r>
              <a:rPr lang="ru-RU" sz="2400" dirty="0"/>
              <a:t> 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Bfm.ru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Bfm.ru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Conde Nast Россия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Conde Nast Россия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Conde Nast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Россия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Glamour.ru, Gq.ru, Tatler.ru, Vogue.ru.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Dp.ru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Echomsk.ru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Echomsk.ru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1 040.2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Eva.ru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Eva.ru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Gismeteo.ru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Gismeteo.ru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1 478.0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Google Sites**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729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Google Sites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Google
(ru+com)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Youtube.com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5 876.0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5 278.5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4 665.1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66.3%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4 555.5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3 767.7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3 091.3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2 259.6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1 695.0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1 215.4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В аудиторию Google Sites входят проекты: Google (ru+com), Youtube.com.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Данные предоставлены на основе user-centric измерения.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_Pril"/>
          <p:cNvSpPr>
            <a:spLocks noChangeArrowheads="1"/>
          </p:cNvSpPr>
          <p:nvPr/>
        </p:nvSpPr>
        <p:spPr bwMode="auto">
          <a:xfrm>
            <a:off x="180975" y="1524000"/>
            <a:ext cx="4968875" cy="4972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t"/>
          <a:lstStyle/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" action="ppaction://hlinksldjump"/>
              </a:rPr>
              <a:t>Приложение. Методология и терминология исследования          124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>
              <a:solidFill>
                <a:srgbClr val="292929"/>
              </a:solidFill>
            </a:endParaRPr>
          </a:p>
        </p:txBody>
      </p:sp>
      <p:sp>
        <p:nvSpPr>
          <p:cNvPr id="589827" name="text_Pril"/>
          <p:cNvSpPr>
            <a:spLocks noChangeArrowheads="1"/>
          </p:cNvSpPr>
          <p:nvPr/>
        </p:nvSpPr>
        <p:spPr bwMode="auto">
          <a:xfrm>
            <a:off x="179388" y="1352550"/>
            <a:ext cx="4968875" cy="4895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>
              <a:solidFill>
                <a:srgbClr val="292929"/>
              </a:solidFill>
            </a:endParaRPr>
          </a:p>
        </p:txBody>
      </p:sp>
      <p:sp>
        <p:nvSpPr>
          <p:cNvPr id="7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FE5EC-F7B0-45BE-AA5D-757841F6DB83}" type="slidenum">
              <a:rPr lang="ru-RU">
                <a:solidFill>
                  <a:srgbClr val="E02A8F"/>
                </a:solidFill>
              </a:rPr>
              <a:pPr/>
              <a:t>2</a:t>
            </a:fld>
            <a:endParaRPr lang="ru-RU">
              <a:solidFill>
                <a:srgbClr val="E02A8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57200" y="115888"/>
            <a:ext cx="8435975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800" dirty="0">
                <a:solidFill>
                  <a:srgbClr val="00A5C5"/>
                </a:solidFill>
                <a:cs typeface="Arial" charset="0"/>
              </a:rPr>
              <a:t>Оглавление</a:t>
            </a:r>
          </a:p>
        </p:txBody>
      </p:sp>
      <p:sp>
        <p:nvSpPr>
          <p:cNvPr id="6" name="text_contents"/>
          <p:cNvSpPr>
            <a:spLocks noChangeArrowheads="1"/>
          </p:cNvSpPr>
          <p:nvPr/>
        </p:nvSpPr>
        <p:spPr bwMode="auto">
          <a:xfrm>
            <a:off x="179388" y="1257300"/>
            <a:ext cx="8202612" cy="4884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numCol="3">
            <a:noAutofit/>
          </a:bodyPr>
          <a:lstStyle/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" action="ppaction://hlinksldjump"/>
              </a:rPr>
              <a:t>Aif.ru 	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" action="ppaction://hlinksldjump"/>
              </a:rPr>
              <a:t>All.biz 	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" action="ppaction://hlinksldjump"/>
              </a:rPr>
              <a:t>Auto.ru 	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" action="ppaction://hlinksldjump"/>
              </a:rPr>
              <a:t>Avito.ru 	7­9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9" action="ppaction://hlinksldjump"/>
              </a:rPr>
              <a:t>Baby.ru 	10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0" action="ppaction://hlinksldjump"/>
              </a:rPr>
              <a:t>Babyblog.ru 	11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1" action="ppaction://hlinksldjump"/>
              </a:rPr>
              <a:t>Banki.ru 	12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2" action="ppaction://hlinksldjump"/>
              </a:rPr>
              <a:t>Bfm.ru 	13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13" action="ppaction://hlinksldjump"/>
              </a:rPr>
              <a:t>Conde</a:t>
            </a:r>
            <a:r>
              <a:rPr lang="en-US" sz="1000" dirty="0" smtClean="0">
                <a:solidFill>
                  <a:srgbClr val="292929"/>
                </a:solidFill>
                <a:hlinkClick r:id="rId13" action="ppaction://hlinksldjump"/>
              </a:rPr>
              <a:t> Nast </a:t>
            </a:r>
            <a:r>
              <a:rPr lang="ru-RU" sz="1000" dirty="0" smtClean="0">
                <a:solidFill>
                  <a:srgbClr val="292929"/>
                </a:solidFill>
                <a:hlinkClick r:id="rId13" action="ppaction://hlinksldjump"/>
              </a:rPr>
              <a:t>Россия 	14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4" action="ppaction://hlinksldjump"/>
              </a:rPr>
              <a:t>Dp.ru 	15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5" action="ppaction://hlinksldjump"/>
              </a:rPr>
              <a:t>Echomsk.ru 	16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6" action="ppaction://hlinksldjump"/>
              </a:rPr>
              <a:t>Eva.ru 	17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7" action="ppaction://hlinksldjump"/>
              </a:rPr>
              <a:t>Gismeteo.ru 	18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8" action="ppaction://hlinksldjump"/>
              </a:rPr>
              <a:t>Google Sites (Google (</a:t>
            </a:r>
            <a:r>
              <a:rPr lang="en-US" sz="1000" dirty="0" err="1" smtClean="0">
                <a:solidFill>
                  <a:srgbClr val="292929"/>
                </a:solidFill>
                <a:hlinkClick r:id="rId18" action="ppaction://hlinksldjump"/>
              </a:rPr>
              <a:t>ru+com</a:t>
            </a:r>
            <a:r>
              <a:rPr lang="en-US" sz="1000" dirty="0" smtClean="0">
                <a:solidFill>
                  <a:srgbClr val="292929"/>
                </a:solidFill>
                <a:hlinkClick r:id="rId18" action="ppaction://hlinksldjump"/>
              </a:rPr>
              <a:t>),                                                  Youtube.com) 	19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9" action="ppaction://hlinksldjump"/>
              </a:rPr>
              <a:t>Imhonet.ru 	20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0" action="ppaction://hlinksldjump"/>
              </a:rPr>
              <a:t>Irr.ru 	21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1" action="ppaction://hlinksldjump"/>
              </a:rPr>
              <a:t>Itar-tass.com 	22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2" action="ppaction://hlinksldjump"/>
              </a:rPr>
              <a:t>Ivi.ru 	23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3" action="ppaction://hlinksldjump"/>
              </a:rPr>
              <a:t>Job.ru 	24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4" action="ppaction://hlinksldjump"/>
              </a:rPr>
              <a:t>Kinopoisk.ru 	25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5" action="ppaction://hlinksldjump"/>
              </a:rPr>
              <a:t>Lifehacker.ru 	26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6" action="ppaction://hlinksldjump"/>
              </a:rPr>
              <a:t>Look At Media (The-village.ru,                                                  Lookatme.ru, Wonderzine.com) 	27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7" action="ppaction://hlinksldjump"/>
              </a:rPr>
              <a:t>Lostfilm</a:t>
            </a:r>
            <a:r>
              <a:rPr lang="en-US" sz="1000" dirty="0" smtClean="0">
                <a:solidFill>
                  <a:srgbClr val="292929"/>
                </a:solidFill>
                <a:hlinkClick r:id="rId27" action="ppaction://hlinksldjump"/>
              </a:rPr>
              <a:t> 	28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8" action="ppaction://hlinksldjump"/>
              </a:rPr>
              <a:t>M24.ru 	29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9" action="ppaction://hlinksldjump"/>
              </a:rPr>
              <a:t>Mail.Ru</a:t>
            </a:r>
            <a:r>
              <a:rPr lang="en-US" sz="1000" dirty="0" smtClean="0">
                <a:solidFill>
                  <a:srgbClr val="292929"/>
                </a:solidFill>
                <a:hlinkClick r:id="rId29" action="ppaction://hlinksldjump"/>
              </a:rPr>
              <a:t> Group 	30­37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0" action="ppaction://hlinksldjump"/>
              </a:rPr>
              <a:t>Megalyrics.ru 	38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1" action="ppaction://hlinksldjump"/>
              </a:rPr>
              <a:t>Megogo.net 	39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2" action="ppaction://hlinksldjump"/>
              </a:rPr>
              <a:t>Metro (Metronews.ru) 	40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3" action="ppaction://hlinksldjump"/>
              </a:rPr>
              <a:t>Mk.ru 	41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4" action="ppaction://hlinksldjump"/>
              </a:rPr>
              <a:t>News Media (Lifenews.ru, Rusnovosti.ru, Izvestia.ru) 	42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5" action="ppaction://hlinksldjump"/>
              </a:rPr>
              <a:t>Newstube.ru 	43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6" action="ppaction://hlinksldjump"/>
              </a:rPr>
              <a:t>PDG 	44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37" action="ppaction://hlinksldjump"/>
              </a:rPr>
              <a:t>Pladform</a:t>
            </a:r>
            <a:r>
              <a:rPr lang="en-US" sz="1000" dirty="0" smtClean="0">
                <a:solidFill>
                  <a:srgbClr val="292929"/>
                </a:solidFill>
                <a:hlinkClick r:id="rId37" action="ppaction://hlinksldjump"/>
              </a:rPr>
              <a:t> 	45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8" action="ppaction://hlinksldjump"/>
              </a:rPr>
              <a:t>Planeta-online.tv 	46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9" action="ppaction://hlinksldjump"/>
              </a:rPr>
              <a:t>Playground.ru 	47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0" action="ppaction://hlinksldjump"/>
              </a:rPr>
              <a:t>Professionali.ru 	48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41" action="ppaction://hlinksldjump"/>
              </a:rPr>
              <a:t>Rambler&amp;Co</a:t>
            </a:r>
            <a:r>
              <a:rPr lang="en-US" sz="1000" dirty="0" smtClean="0">
                <a:solidFill>
                  <a:srgbClr val="292929"/>
                </a:solidFill>
                <a:hlinkClick r:id="rId41" action="ppaction://hlinksldjump"/>
              </a:rPr>
              <a:t> 	49­56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2" action="ppaction://hlinksldjump"/>
              </a:rPr>
              <a:t>Relevant Media (Kakprosto.ru) 	57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3" action="ppaction://hlinksldjump"/>
              </a:rPr>
              <a:t>Rg.ru 	58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44" action="ppaction://hlinksldjump"/>
              </a:rPr>
              <a:t>Rutube</a:t>
            </a:r>
            <a:r>
              <a:rPr lang="en-US" sz="1000" dirty="0" smtClean="0">
                <a:solidFill>
                  <a:srgbClr val="292929"/>
                </a:solidFill>
                <a:hlinkClick r:id="rId44" action="ppaction://hlinksldjump"/>
              </a:rPr>
              <a:t> 	59­61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5" action="ppaction://hlinksldjump"/>
              </a:rPr>
              <a:t>Sibnet.ru 	62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6" action="ppaction://hlinksldjump"/>
              </a:rPr>
              <a:t>Sport-express.ru 	63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7" action="ppaction://hlinksldjump"/>
              </a:rPr>
              <a:t>Sports.ru 	64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8" action="ppaction://hlinksldjump"/>
              </a:rPr>
              <a:t>Svoy.ru 	65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9" action="ppaction://hlinksldjump"/>
              </a:rPr>
              <a:t>Topface.com 	66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0" action="ppaction://hlinksldjump"/>
              </a:rPr>
              <a:t>Translate.ru 	67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1" action="ppaction://hlinksldjump"/>
              </a:rPr>
              <a:t>Tvc.ru 	68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2" action="ppaction://hlinksldjump"/>
              </a:rPr>
              <a:t>Tvigle.ru 	69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3" action="ppaction://hlinksldjump"/>
              </a:rPr>
              <a:t>Tvzavr.ru 	70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4" action="ppaction://hlinksldjump"/>
              </a:rPr>
              <a:t>Vashdosug.ru 	71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5" action="ppaction://hlinksldjump"/>
              </a:rPr>
              <a:t>Vm.ru 	72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56" action="ppaction://hlinksldjump"/>
              </a:rPr>
              <a:t>Wamba</a:t>
            </a:r>
            <a:r>
              <a:rPr lang="en-US" sz="1000" dirty="0" smtClean="0">
                <a:solidFill>
                  <a:srgbClr val="292929"/>
                </a:solidFill>
                <a:hlinkClick r:id="rId56" action="ppaction://hlinksldjump"/>
              </a:rPr>
              <a:t> 	73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7" action="ppaction://hlinksldjump"/>
              </a:rPr>
              <a:t>Web Prime Group (Passion.ru,                                                  Wmj.ru) 	74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8" action="ppaction://hlinksldjump"/>
              </a:rPr>
              <a:t>Zoomby.ru 	75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59" action="ppaction://hlinksldjump"/>
              </a:rPr>
              <a:t>АЛП-Медиа</a:t>
            </a:r>
            <a:r>
              <a:rPr lang="ru-RU" sz="1000" dirty="0" smtClean="0">
                <a:solidFill>
                  <a:srgbClr val="292929"/>
                </a:solidFill>
                <a:hlinkClick r:id="rId59" action="ppaction://hlinksldjump"/>
              </a:rPr>
              <a:t> (7</a:t>
            </a:r>
            <a:r>
              <a:rPr lang="en-US" sz="1000" dirty="0" smtClean="0">
                <a:solidFill>
                  <a:srgbClr val="292929"/>
                </a:solidFill>
                <a:hlinkClick r:id="rId59" action="ppaction://hlinksldjump"/>
              </a:rPr>
              <a:t>ya.ru) 	76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0" action="ppaction://hlinksldjump"/>
              </a:rPr>
              <a:t>ВГТРК (</a:t>
            </a:r>
            <a:r>
              <a:rPr lang="en-US" sz="1000" dirty="0" smtClean="0">
                <a:solidFill>
                  <a:srgbClr val="292929"/>
                </a:solidFill>
                <a:hlinkClick r:id="rId60" action="ppaction://hlinksldjump"/>
              </a:rPr>
              <a:t>Vesti.ru, Russia.tv, Sportbox.ru,                                                  Vestifinance.ru) 	77­79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1" action="ppaction://hlinksldjump"/>
              </a:rPr>
              <a:t>Дождь, Слон и Большой город (</a:t>
            </a:r>
            <a:r>
              <a:rPr lang="ru-RU" sz="1000" dirty="0" err="1" smtClean="0">
                <a:solidFill>
                  <a:srgbClr val="292929"/>
                </a:solidFill>
                <a:hlinkClick r:id="rId61" action="ppaction://hlinksldjump"/>
              </a:rPr>
              <a:t>Tvrain.ru</a:t>
            </a:r>
            <a:r>
              <a:rPr lang="ru-RU" sz="1000" dirty="0" smtClean="0">
                <a:solidFill>
                  <a:srgbClr val="292929"/>
                </a:solidFill>
                <a:hlinkClick r:id="rId61" action="ppaction://hlinksldjump"/>
              </a:rPr>
              <a:t>, </a:t>
            </a:r>
            <a:r>
              <a:rPr lang="ru-RU" sz="1000" dirty="0" err="1" smtClean="0">
                <a:solidFill>
                  <a:srgbClr val="292929"/>
                </a:solidFill>
                <a:hlinkClick r:id="rId61" action="ppaction://hlinksldjump"/>
              </a:rPr>
              <a:t>Slon.ru</a:t>
            </a:r>
            <a:r>
              <a:rPr lang="ru-RU" sz="1000" dirty="0" smtClean="0">
                <a:solidFill>
                  <a:srgbClr val="292929"/>
                </a:solidFill>
                <a:hlinkClick r:id="rId61" action="ppaction://hlinksldjump"/>
              </a:rPr>
              <a:t>) 	8</a:t>
            </a:r>
            <a:r>
              <a:rPr lang="en-US" sz="1000" dirty="0" smtClean="0">
                <a:solidFill>
                  <a:srgbClr val="292929"/>
                </a:solidFill>
                <a:hlinkClick r:id="rId61" action="ppaction://hlinksldjump"/>
              </a:rPr>
              <a:t>0</a:t>
            </a:r>
            <a:r>
              <a:rPr lang="ru-RU" sz="1000" dirty="0" smtClean="0">
                <a:solidFill>
                  <a:srgbClr val="292929"/>
                </a:solidFill>
                <a:hlinkClick r:id="rId61" action="ppaction://hlinksldjump"/>
              </a:rPr>
              <a:t>­8</a:t>
            </a:r>
            <a:r>
              <a:rPr lang="en-US" sz="1000" dirty="0" smtClean="0">
                <a:solidFill>
                  <a:srgbClr val="292929"/>
                </a:solidFill>
                <a:hlinkClick r:id="rId61" action="ppaction://hlinksldjump"/>
              </a:rPr>
              <a:t>1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2" action="ppaction://hlinksldjump"/>
              </a:rPr>
              <a:t>ИД </a:t>
            </a:r>
            <a:r>
              <a:rPr lang="en-US" sz="1000" dirty="0" smtClean="0">
                <a:solidFill>
                  <a:srgbClr val="292929"/>
                </a:solidFill>
                <a:hlinkClick r:id="rId62" action="ppaction://hlinksldjump"/>
              </a:rPr>
              <a:t>Axel Springer Russia (Forbes.ru) 	82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3" action="ppaction://hlinksldjump"/>
              </a:rPr>
              <a:t>ИД </a:t>
            </a:r>
            <a:r>
              <a:rPr lang="en-US" sz="1000" dirty="0" smtClean="0">
                <a:solidFill>
                  <a:srgbClr val="292929"/>
                </a:solidFill>
                <a:hlinkClick r:id="rId63" action="ppaction://hlinksldjump"/>
              </a:rPr>
              <a:t>Hearst </a:t>
            </a:r>
            <a:r>
              <a:rPr lang="en-US" sz="1000" dirty="0" err="1" smtClean="0">
                <a:solidFill>
                  <a:srgbClr val="292929"/>
                </a:solidFill>
                <a:hlinkClick r:id="rId63" action="ppaction://hlinksldjump"/>
              </a:rPr>
              <a:t>Shkulev</a:t>
            </a:r>
            <a:r>
              <a:rPr lang="en-US" sz="1000" dirty="0" smtClean="0">
                <a:solidFill>
                  <a:srgbClr val="292929"/>
                </a:solidFill>
                <a:hlinkClick r:id="rId63" action="ppaction://hlinksldjump"/>
              </a:rPr>
              <a:t> Media (Maximonline.ru, E1.ru, Elle.ru,                                                  Wday.ru) 	83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4" action="ppaction://hlinksldjump"/>
              </a:rPr>
              <a:t>ИД </a:t>
            </a:r>
            <a:r>
              <a:rPr lang="en-US" sz="1000" dirty="0" err="1" smtClean="0">
                <a:solidFill>
                  <a:srgbClr val="292929"/>
                </a:solidFill>
                <a:hlinkClick r:id="rId64" action="ppaction://hlinksldjump"/>
              </a:rPr>
              <a:t>Sanoma</a:t>
            </a:r>
            <a:r>
              <a:rPr lang="en-US" sz="1000" dirty="0" smtClean="0">
                <a:solidFill>
                  <a:srgbClr val="292929"/>
                </a:solidFill>
                <a:hlinkClick r:id="rId64" action="ppaction://hlinksldjump"/>
              </a:rPr>
              <a:t> Independent Media (Vedomosti.ru, Cosmo.ru) 	84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5" action="ppaction://hlinksldjump"/>
              </a:rPr>
              <a:t>ИД </a:t>
            </a:r>
            <a:r>
              <a:rPr lang="ru-RU" sz="1000" dirty="0" err="1" smtClean="0">
                <a:solidFill>
                  <a:srgbClr val="292929"/>
                </a:solidFill>
                <a:hlinkClick r:id="rId65" action="ppaction://hlinksldjump"/>
              </a:rPr>
              <a:t>Бонниер</a:t>
            </a:r>
            <a:r>
              <a:rPr lang="ru-RU" sz="1000" dirty="0" smtClean="0">
                <a:solidFill>
                  <a:srgbClr val="292929"/>
                </a:solidFill>
                <a:hlinkClick r:id="rId65" action="ppaction://hlinksldjump"/>
              </a:rPr>
              <a:t> </a:t>
            </a:r>
            <a:r>
              <a:rPr lang="ru-RU" sz="1000" dirty="0" err="1" smtClean="0">
                <a:solidFill>
                  <a:srgbClr val="292929"/>
                </a:solidFill>
                <a:hlinkClick r:id="rId65" action="ppaction://hlinksldjump"/>
              </a:rPr>
              <a:t>Пабликейшенз</a:t>
            </a:r>
            <a:r>
              <a:rPr lang="ru-RU" sz="1000" dirty="0" smtClean="0">
                <a:solidFill>
                  <a:srgbClr val="292929"/>
                </a:solidFill>
                <a:hlinkClick r:id="rId65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65" action="ppaction://hlinksldjump"/>
              </a:rPr>
              <a:t>Gastronom.ru) 	85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6" action="ppaction://hlinksldjump"/>
              </a:rPr>
              <a:t>ИД </a:t>
            </a:r>
            <a:r>
              <a:rPr lang="ru-RU" sz="1000" dirty="0" err="1" smtClean="0">
                <a:solidFill>
                  <a:srgbClr val="292929"/>
                </a:solidFill>
                <a:hlinkClick r:id="rId66" action="ppaction://hlinksldjump"/>
              </a:rPr>
              <a:t>КоммерсантЪ</a:t>
            </a:r>
            <a:r>
              <a:rPr lang="ru-RU" sz="1000" dirty="0" smtClean="0">
                <a:solidFill>
                  <a:srgbClr val="292929"/>
                </a:solidFill>
                <a:hlinkClick r:id="rId66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66" action="ppaction://hlinksldjump"/>
              </a:rPr>
              <a:t>Kommersant.ru) 	86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7" action="ppaction://hlinksldjump"/>
              </a:rPr>
              <a:t>ИД Комсомольская Правда (</a:t>
            </a:r>
            <a:r>
              <a:rPr lang="ru-RU" sz="1000" dirty="0" err="1" smtClean="0">
                <a:solidFill>
                  <a:srgbClr val="292929"/>
                </a:solidFill>
                <a:hlinkClick r:id="rId67" action="ppaction://hlinksldjump"/>
              </a:rPr>
              <a:t>Kp.ru</a:t>
            </a:r>
            <a:r>
              <a:rPr lang="ru-RU" sz="1000" dirty="0" smtClean="0">
                <a:solidFill>
                  <a:srgbClr val="292929"/>
                </a:solidFill>
                <a:hlinkClick r:id="rId67" action="ppaction://hlinksldjump"/>
              </a:rPr>
              <a:t>,                                                  </a:t>
            </a:r>
            <a:r>
              <a:rPr lang="ru-RU" sz="1000" dirty="0" err="1" smtClean="0">
                <a:solidFill>
                  <a:srgbClr val="292929"/>
                </a:solidFill>
                <a:hlinkClick r:id="rId67" action="ppaction://hlinksldjump"/>
              </a:rPr>
              <a:t>Sovsport.ru</a:t>
            </a:r>
            <a:r>
              <a:rPr lang="ru-RU" sz="1000" dirty="0" smtClean="0">
                <a:solidFill>
                  <a:srgbClr val="292929"/>
                </a:solidFill>
                <a:hlinkClick r:id="rId67" action="ppaction://hlinksldjump"/>
              </a:rPr>
              <a:t>) 	8</a:t>
            </a:r>
            <a:r>
              <a:rPr lang="en-US" sz="1000" dirty="0" smtClean="0">
                <a:solidFill>
                  <a:srgbClr val="292929"/>
                </a:solidFill>
                <a:hlinkClick r:id="rId67" action="ppaction://hlinksldjump"/>
              </a:rPr>
              <a:t>7</a:t>
            </a:r>
            <a:r>
              <a:rPr lang="ru-RU" sz="1000" dirty="0" smtClean="0">
                <a:solidFill>
                  <a:srgbClr val="292929"/>
                </a:solidFill>
                <a:hlinkClick r:id="rId67" action="ppaction://hlinksldjump"/>
              </a:rPr>
              <a:t>­</a:t>
            </a:r>
            <a:r>
              <a:rPr lang="en-US" sz="1000" dirty="0" smtClean="0">
                <a:solidFill>
                  <a:srgbClr val="292929"/>
                </a:solidFill>
                <a:hlinkClick r:id="rId67" action="ppaction://hlinksldjump"/>
              </a:rPr>
              <a:t>89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8" action="ppaction://hlinksldjump"/>
              </a:rPr>
              <a:t>ИД Семь дней (7days.ru) 	9</a:t>
            </a:r>
            <a:r>
              <a:rPr lang="en-US" sz="1000" dirty="0" smtClean="0">
                <a:solidFill>
                  <a:srgbClr val="292929"/>
                </a:solidFill>
                <a:hlinkClick r:id="rId68" action="ppaction://hlinksldjump"/>
              </a:rPr>
              <a:t>0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9" action="ppaction://hlinksldjump"/>
              </a:rPr>
              <a:t>ИД ТОП-50 (</a:t>
            </a:r>
            <a:r>
              <a:rPr lang="en-US" sz="1000" dirty="0" smtClean="0">
                <a:solidFill>
                  <a:srgbClr val="292929"/>
                </a:solidFill>
                <a:hlinkClick r:id="rId69" action="ppaction://hlinksldjump"/>
              </a:rPr>
              <a:t>Woman.ru,                                                  Timeout.ru) 	91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70" action="ppaction://hlinksldjump"/>
              </a:rPr>
              <a:t>ИД Эксперт (</a:t>
            </a:r>
            <a:r>
              <a:rPr lang="en-US" sz="1000" dirty="0" smtClean="0">
                <a:solidFill>
                  <a:srgbClr val="292929"/>
                </a:solidFill>
                <a:hlinkClick r:id="rId70" action="ppaction://hlinksldjump"/>
              </a:rPr>
              <a:t>Expert.ru) 	92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71" action="ppaction://hlinksldjump"/>
              </a:rPr>
              <a:t>Интерфакс (</a:t>
            </a:r>
            <a:r>
              <a:rPr lang="en-US" sz="1000" dirty="0" smtClean="0">
                <a:solidFill>
                  <a:srgbClr val="292929"/>
                </a:solidFill>
                <a:hlinkClick r:id="rId71" action="ppaction://hlinksldjump"/>
              </a:rPr>
              <a:t>Interfax.ru,                                                  Interfax-russia.ru) 	93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72" action="ppaction://hlinksldjump"/>
              </a:rPr>
              <a:t>Корпорация Гуру 	9</a:t>
            </a:r>
            <a:r>
              <a:rPr lang="en-US" sz="1000" dirty="0" smtClean="0">
                <a:solidFill>
                  <a:srgbClr val="292929"/>
                </a:solidFill>
                <a:hlinkClick r:id="rId72" action="ppaction://hlinksldjump"/>
              </a:rPr>
              <a:t>4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73" action="ppaction://hlinksldjump"/>
              </a:rPr>
              <a:t>Объединенная редакция </a:t>
            </a:r>
            <a:r>
              <a:rPr lang="en-US" sz="1000" dirty="0" smtClean="0">
                <a:solidFill>
                  <a:srgbClr val="292929"/>
                </a:solidFill>
                <a:hlinkClick r:id="rId73" action="ppaction://hlinksldjump"/>
              </a:rPr>
              <a:t>Newsru.com (Newsru.com, Inopressa.ru) 	95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74" action="ppaction://hlinksldjump"/>
              </a:rPr>
              <a:t>Первый канал (1</a:t>
            </a:r>
            <a:r>
              <a:rPr lang="en-US" sz="1000" dirty="0" smtClean="0">
                <a:solidFill>
                  <a:srgbClr val="292929"/>
                </a:solidFill>
                <a:hlinkClick r:id="rId74" action="ppaction://hlinksldjump"/>
              </a:rPr>
              <a:t>tv.ru) 	96­97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75" action="ppaction://hlinksldjump"/>
              </a:rPr>
              <a:t>РБК 	9</a:t>
            </a:r>
            <a:r>
              <a:rPr lang="en-US" sz="1000" dirty="0" smtClean="0">
                <a:solidFill>
                  <a:srgbClr val="292929"/>
                </a:solidFill>
                <a:hlinkClick r:id="rId75" action="ppaction://hlinksldjump"/>
              </a:rPr>
              <a:t>8</a:t>
            </a:r>
            <a:r>
              <a:rPr lang="ru-RU" sz="1000" dirty="0" smtClean="0">
                <a:solidFill>
                  <a:srgbClr val="292929"/>
                </a:solidFill>
                <a:hlinkClick r:id="rId75" action="ppaction://hlinksldjump"/>
              </a:rPr>
              <a:t>­</a:t>
            </a:r>
            <a:r>
              <a:rPr lang="en-US" sz="1000" dirty="0" smtClean="0">
                <a:solidFill>
                  <a:srgbClr val="292929"/>
                </a:solidFill>
                <a:hlinkClick r:id="rId75" action="ppaction://hlinksldjump"/>
              </a:rPr>
              <a:t>102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76" action="ppaction://hlinksldjump"/>
              </a:rPr>
              <a:t>РИА Новости (</a:t>
            </a:r>
            <a:r>
              <a:rPr lang="en-US" sz="1000" dirty="0" smtClean="0">
                <a:solidFill>
                  <a:srgbClr val="292929"/>
                </a:solidFill>
                <a:hlinkClick r:id="rId76" action="ppaction://hlinksldjump"/>
              </a:rPr>
              <a:t>Ria.ru, Inosmi.ru, 1prime.ru, Rsport.ru) 	103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77" action="ppaction://hlinksldjump"/>
              </a:rPr>
              <a:t>СТС </a:t>
            </a:r>
            <a:r>
              <a:rPr lang="ru-RU" sz="1000" dirty="0" err="1" smtClean="0">
                <a:solidFill>
                  <a:srgbClr val="292929"/>
                </a:solidFill>
                <a:hlinkClick r:id="rId77" action="ppaction://hlinksldjump"/>
              </a:rPr>
              <a:t>Медиа</a:t>
            </a:r>
            <a:r>
              <a:rPr lang="ru-RU" sz="1000" dirty="0" smtClean="0">
                <a:solidFill>
                  <a:srgbClr val="292929"/>
                </a:solidFill>
                <a:hlinkClick r:id="rId77" action="ppaction://hlinksldjump"/>
              </a:rPr>
              <a:t> 	10</a:t>
            </a:r>
            <a:r>
              <a:rPr lang="en-US" sz="1000" dirty="0" smtClean="0">
                <a:solidFill>
                  <a:srgbClr val="292929"/>
                </a:solidFill>
                <a:hlinkClick r:id="rId77" action="ppaction://hlinksldjump"/>
              </a:rPr>
              <a:t>4</a:t>
            </a:r>
            <a:r>
              <a:rPr lang="ru-RU" sz="1000" dirty="0" smtClean="0">
                <a:solidFill>
                  <a:srgbClr val="292929"/>
                </a:solidFill>
                <a:hlinkClick r:id="rId77" action="ppaction://hlinksldjump"/>
              </a:rPr>
              <a:t>­10</a:t>
            </a:r>
            <a:r>
              <a:rPr lang="en-US" sz="1000" dirty="0" smtClean="0">
                <a:solidFill>
                  <a:srgbClr val="292929"/>
                </a:solidFill>
                <a:hlinkClick r:id="rId77" action="ppaction://hlinksldjump"/>
              </a:rPr>
              <a:t>6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78" action="ppaction://hlinksldjump"/>
              </a:rPr>
              <a:t>ТНТ-Телесеть</a:t>
            </a:r>
            <a:r>
              <a:rPr lang="ru-RU" sz="1000" dirty="0" smtClean="0">
                <a:solidFill>
                  <a:srgbClr val="292929"/>
                </a:solidFill>
                <a:hlinkClick r:id="rId78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78" action="ppaction://hlinksldjump"/>
              </a:rPr>
              <a:t>Tnt-online.ru) 	107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79" action="ppaction://hlinksldjump"/>
              </a:rPr>
              <a:t>Яндекс</a:t>
            </a:r>
            <a:r>
              <a:rPr lang="ru-RU" sz="1000" dirty="0" smtClean="0">
                <a:solidFill>
                  <a:srgbClr val="292929"/>
                </a:solidFill>
                <a:hlinkClick r:id="rId79" action="ppaction://hlinksldjump"/>
              </a:rPr>
              <a:t> 	10</a:t>
            </a:r>
            <a:r>
              <a:rPr lang="en-US" sz="1000" dirty="0" smtClean="0">
                <a:solidFill>
                  <a:srgbClr val="292929"/>
                </a:solidFill>
                <a:hlinkClick r:id="rId79" action="ppaction://hlinksldjump"/>
              </a:rPr>
              <a:t>8</a:t>
            </a:r>
            <a:r>
              <a:rPr lang="ru-RU" sz="1000" dirty="0" smtClean="0">
                <a:solidFill>
                  <a:srgbClr val="292929"/>
                </a:solidFill>
                <a:hlinkClick r:id="rId79" action="ppaction://hlinksldjump"/>
              </a:rPr>
              <a:t>­11</a:t>
            </a:r>
            <a:r>
              <a:rPr lang="en-US" sz="1000" dirty="0" smtClean="0">
                <a:solidFill>
                  <a:srgbClr val="292929"/>
                </a:solidFill>
                <a:hlinkClick r:id="rId79" action="ppaction://hlinksldjump"/>
              </a:rPr>
              <a:t>3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80" action="ppaction://hlinksldjump"/>
              </a:rPr>
              <a:t>Mediatoday</a:t>
            </a:r>
            <a:r>
              <a:rPr lang="en-US" sz="1000" dirty="0" smtClean="0">
                <a:solidFill>
                  <a:srgbClr val="292929"/>
                </a:solidFill>
                <a:hlinkClick r:id="rId80" action="ppaction://hlinksldjump"/>
              </a:rPr>
              <a:t> 	115­119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81" action="ppaction://hlinksldjump"/>
              </a:rPr>
              <a:t>Soloway</a:t>
            </a:r>
            <a:r>
              <a:rPr lang="en-US" sz="1000" dirty="0" smtClean="0">
                <a:solidFill>
                  <a:srgbClr val="292929"/>
                </a:solidFill>
                <a:hlinkClick r:id="rId81" action="ppaction://hlinksldjump"/>
              </a:rPr>
              <a:t> 	120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82" action="ppaction://hlinksldjump"/>
              </a:rPr>
              <a:t>Vitpc</a:t>
            </a:r>
            <a:r>
              <a:rPr lang="en-US" sz="1000" dirty="0" smtClean="0">
                <a:solidFill>
                  <a:srgbClr val="292929"/>
                </a:solidFill>
                <a:hlinkClick r:id="rId82" action="ppaction://hlinksldjump"/>
              </a:rPr>
              <a:t> 	121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endParaRPr lang="en-US" sz="1000" dirty="0" smtClean="0">
              <a:solidFill>
                <a:srgbClr val="292929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Imhonet.ru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Imhonet.ru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Irr.ru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316229"/>
                <a:gridCol w="1210949"/>
                <a:gridCol w="1210949"/>
                <a:gridCol w="121094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Irr.ru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905.9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265.6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Irr.ru,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Itar-tass.com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Itar-tass.com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1 359.8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Ivi.ru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660.3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483.2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Ivi не включены в расчёт аудитории Ivi.ru.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Job.ru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388.6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Kinopoisk.ru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Kinopoisk.ru*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Kinopoisk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1 705.7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487.3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Kinopoisk не включены в расчёт аудитории Kinopoisk.ru.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Lifehacker.ru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Lifehacker.ru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Look At Media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911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  <a:gridCol w="1257300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Look At Media
(5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The-village.ru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Lookatme.ru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Wonderzine.com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775.9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497.9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Look At Media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Furfur.me, Lookatme.ru, The-village.ru, Hopesandfears.com, Wonderzine.com.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Lostfilm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Lostfilm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Lostfilm.tv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439.6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412.9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Lostfilm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Lostfilm.info, Lostfilm.tv.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M24.ru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M24.ru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1 036.9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Title_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Аудитория </a:t>
            </a:r>
            <a:r>
              <a:rPr lang="ru-RU" dirty="0" err="1" smtClean="0"/>
              <a:t>интернет-проектов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Апрель 2014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7651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914400" y="5445125"/>
            <a:ext cx="6400800" cy="554038"/>
          </a:xfrm>
          <a:noFill/>
          <a:ln/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Результаты Панельного исследования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 Mail.Ru Group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83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620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 Group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
(30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Odnoklassniki.ru****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6 165.1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6 024.7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3 206.5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69.5%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67.9%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5 100.7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4 857.2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2 097.7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3 042.6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2 765.2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1 074.5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*** В аудиторию холдинга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Mail.Ru Group 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входят проекты: 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Mail.ru (30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проектов),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Odnoklassniki.ru.</a:t>
            </a:r>
          </a:p>
          <a:p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*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Проекты Рассылки (письма),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Games-online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и Ролики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Mail.ru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не включены в расчет аудитории портала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Mail.ru.</a:t>
            </a:r>
          </a:p>
          <a:p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****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Ролики 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Odnoklassniki 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не включены в расчёт аудитории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Odnoklassniki.ru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789746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52814"/>
                <a:gridCol w="1221085"/>
                <a:gridCol w="1221085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
(30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Почта, внутренние страницы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Ответы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6 024.7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4 539.2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4 526.7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3 484.9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2 539.4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67.9%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4 857.2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3 465.2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3 485.1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1 673.7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1 173.6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2 765.2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1 963.0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1 965.1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Проекты Рассылки (письма), Games-online и Ролики Mail.ru не включены в расчет аудитории портала Mail.ru.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Леди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2 438.8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2 334.8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1 408.2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1 377.9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1 306.6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1 550.7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1 216.8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Проекты Рассылки (письма), Games-online и Ролики Mail.ru не включены в расчет аудитории портала Mail.ru.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316229"/>
                <a:gridCol w="1210949"/>
                <a:gridCol w="1210949"/>
                <a:gridCol w="1210949"/>
                <a:gridCol w="121094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Афиша &amp; ТВ-программа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Игры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Hi-Tech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Здоровье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1 300.4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1 050.4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934.6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909.5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835.9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316229"/>
                <a:gridCol w="1210949"/>
                <a:gridCol w="1210949"/>
                <a:gridCol w="121094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Товары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Файлы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820.9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Облака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Знакомства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377.8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проекта Мой мир портала Mail.ru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
(раздел)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Видео*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2 539.4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2 106.1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1 467.4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1 173.6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967.9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Мой мир портала Mail.ru, для которых выборка за месяц &gt;= 60 человек.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Ролики Mail.ru не включены в расчет аудитории раздела Видео проекта Мой мир.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Odnoklassniki.ru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71671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620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3 206.5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1 474.3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2 097.7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1 074.5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Odnoklassniki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не включены в расчёт аудитории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Odnoklassniki.ru.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Megalyrics.ru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Megalyrics.ru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Megogo.net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Megogo.net*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Megogo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Megogo не включены в расчёт аудитории Megogo.net.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Aif.ru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Aif.ru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871.6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Metro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Metro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Metronews.ru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265.6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Metro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Metronews.ru, Modmod.ru.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Mk.ru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814.3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News Media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8367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  <a:gridCol w="1332000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 Media
(5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Lifenews.ru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Rusnovosti.ru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Izvestia.ru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1 494.8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690.6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689.6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584.3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News Media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Lifenews.ru, Lifesports.ru, Izvestia.ru, Heat.ru, Rusnovosti.ru.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Newstube.ru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Newstube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Newstube.ru*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612.9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169.6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Newstube не включены в расчёт аудитории Newstube.ru.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PDG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Интернет издательство PDG
(7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53336"/>
            <a:ext cx="7626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В аудиторию проектов 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PDG 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входят проекты: 110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km.ru, Allnw.ru, Peterburg2.ru, Restate.ru, TourOut.ru, Vchera.com, </a:t>
            </a:r>
            <a:r>
              <a:rPr lang="en-US" sz="1000" i="1" dirty="0" err="1" smtClean="0">
                <a:solidFill>
                  <a:schemeClr val="bg2"/>
                </a:solidFill>
                <a:cs typeface="Arial" charset="0"/>
              </a:rPr>
              <a:t>Neva.today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Pladform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Pladform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Planeta-online.tv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42871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Planeta-online.tv*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Planeta-online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Planeta-online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не включены в расчёт аудитории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Planeta-online.tv.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Playground.ru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Playground.ru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Professionali.ru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Professionali.ru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223.7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Rambler&amp;Co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38033"/>
                <a:gridCol w="1311588"/>
                <a:gridCol w="1206679"/>
                <a:gridCol w="1206679"/>
                <a:gridCol w="120667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Rambler&amp;Co
(21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LiveJournal.com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
(17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Gazeta.ru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4 487.4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2 834.3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1 960.3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1 659.0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1 376.1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2 924.2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1 480.0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1 137.7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1 312.9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49</a:t>
            </a:fld>
            <a:endParaRPr lang="ru-RU" dirty="0"/>
          </a:p>
        </p:txBody>
      </p:sp>
      <p:sp>
        <p:nvSpPr>
          <p:cNvPr id="6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Rambler&amp;Co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расчет аудитории портала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All.biz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All.biz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Rambler&amp;Co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5427"/>
        </p:xfrm>
        <a:graphic>
          <a:graphicData uri="http://schemas.openxmlformats.org/drawingml/2006/table">
            <a:tbl>
              <a:tblPr/>
              <a:tblGrid>
                <a:gridCol w="1310885"/>
                <a:gridCol w="1337197"/>
                <a:gridCol w="1173762"/>
                <a:gridCol w="1482698"/>
                <a:gridCol w="1275810"/>
                <a:gridCol w="1173762"/>
                <a:gridCol w="1137885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Afisha.ru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Championat.com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Autorambler.ru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Price.ru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927.2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664.2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50</a:t>
            </a:fld>
            <a:endParaRPr lang="ru-RU"/>
          </a:p>
        </p:txBody>
      </p:sp>
      <p:sp>
        <p:nvSpPr>
          <p:cNvPr id="6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Rambler&amp;Co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Rambler&amp;Co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Ferra.ru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Motor.ru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Kanobu.ru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217.4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Rambler&amp;Co,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Rambler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3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21085"/>
                <a:gridCol w="1252814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
(17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Результаты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1 960.3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1 326.0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1 096.9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778.0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480.4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1 137.7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Rambler,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Rambler не включены в расчет аудитории портала Rambler.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Rambler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Финансы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Касса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233.1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198.2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175.6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Rambler,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LiveJournal.com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986169" cy="479448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  <a:gridCol w="13320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LiveJournal.com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Блоги, пользователи без логина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Блоги, пользователи с логином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2 834.3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2 665.0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1 480.0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1 295.4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5544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LiveJournal.com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холдинга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Rambler&amp;Co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Lenta.ru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России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б.СССР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мире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Экономика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1 376.1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683.6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475.5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9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Lenta.ru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холдинга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Rambler&amp;Co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Lenta.ru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Из жизни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Прогресс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Масс-медиа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Спорт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382.7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56</a:t>
            </a:fld>
            <a:endParaRPr lang="ru-RU"/>
          </a:p>
        </p:txBody>
      </p:sp>
      <p:sp>
        <p:nvSpPr>
          <p:cNvPr id="6" name="Text_Prim"/>
          <p:cNvSpPr/>
          <p:nvPr/>
        </p:nvSpPr>
        <p:spPr>
          <a:xfrm>
            <a:off x="762000" y="6413968"/>
            <a:ext cx="769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Lenta.ru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холдинга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Rambler&amp;Co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Relevant Media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Relevant Media
(3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Kakprosto.ru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983.2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853.5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Relevant Media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Justlady.ru, Kakprosto.ru, Pinme.ru.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Rg.ru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1 740.2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Rutube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Rutube.ru***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2 106.1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836.2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Rutube // Партнёры не включены в расчёт аудитории Роликов Rutube.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*** Ролики Rutube и Ролики Rutube // Партнёры не включены в расчёт аудитории Rutube.ru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Auto.ru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1 048.2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Роликов Rutube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1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52814"/>
                <a:gridCol w="1221085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Кино, ТВ, телешоу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Юмор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Музыка, выступления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Спорт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2 106.1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1 058.3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815.4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637.1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Роликов Rutube,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Роликов Rutube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Творчество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Семья, дом, дети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217.8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Роликов Rutube,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Sibnet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Sibnet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Sport-express.ru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47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Sport-express.ru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Футбол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474.6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Sport-express.ru,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Sports.ru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Трибуна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Футбол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279.3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Sports.ru,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Svoy.ru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Svoy.ru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Topface.com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Topface //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Партнёры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Translate.ru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Translate.ru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319.3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Tvc.ru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Роликов Tvigle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Tvigle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Premium 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Digital 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794.5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662.4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Роликов Tvigle,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Avito.ru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 по всем категориям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Стартовая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Транспорт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Личные вещи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2 522.6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1 537.7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1 374.7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776.0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698.9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1 206.9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Tvzavr.ru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Tvzavr.ru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Vashdosug.ru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Vashdosug.ru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Vm.ru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Vm.ru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360.9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Wamba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Mamba //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Партнёры сайта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Web Prime Group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Web Prime Group
(25 проектов)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Passion.ru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Wmj.ru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Web Prime Group,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Zoomby.ru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Zoomby.ru*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Zoomby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960.1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675.6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Zoomby не включены в расчёт аудитории Zoomby.ru.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АЛП-Медиа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АЛП-Медиа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7ya.ru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445.3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АЛП-Медиа входят проекты: 7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ya.ru, Materinstvo.ru, Solnet.ee.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ВГТРК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06679"/>
                <a:gridCol w="1206679"/>
                <a:gridCol w="1206679"/>
                <a:gridCol w="1238033"/>
                <a:gridCol w="131158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ВГТРК
(7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Russia.tv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Sportbox.ru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Vestifinance.ru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2 348.0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1 857.9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388.0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372.0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1 060.6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ВГТРК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Filmpro.ru, Gmbox.ru, Russia.tv, Sportbox.ru, Vesti.ru, Vestifinance.ru, Strana.ru.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Vesti.ru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5670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45998"/>
                <a:gridCol w="124599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1 857.9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829.2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21.0%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9.4%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286.8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62.1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Vesti не включены в расчёт аудитории Vesti.ru.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Sportbox.ru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Sportbox.ru*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Sportbox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372.0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165.6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Sportbox не включены в расчёт аудитории Sportbox.ru.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2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06679"/>
                <a:gridCol w="1238033"/>
                <a:gridCol w="1206679"/>
                <a:gridCol w="1311588"/>
                <a:gridCol w="120667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Для дома и дачи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Бытовая электроника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Хобби и отдых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658.7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580.5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
Дождь, Слон и Большой город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Дождь, Слон и Большой город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Tvrain.ru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Slon.ru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998.0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холдинга Дождь, Слон и Большой город входят проекты: Tvrain.ru, Slon.ru, Bg.ru.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Tvrain.ru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Tvrain.ru*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Tvrain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Прямой эфир Tvrain и Ролики Tvrain не включёны в расчёт аудитории Tvrain.ru.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Axel Springer Russia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Axel Springer Russia
(3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Forbes.ru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852.3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806.4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Axel Springer Russia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Forbes.ru, Geo.ru, Finanz.ru.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Hearst Shkulev Media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2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316229"/>
                <a:gridCol w="1210949"/>
                <a:gridCol w="1210949"/>
                <a:gridCol w="1210949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Hearst Shkulev Media
(13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Maximonline.ru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E1.ru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Elle.ru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Wday.ru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1 091.2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353.6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84244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В аудиторию ИД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Hearst 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Shkulev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 Media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Barnaul-rabota.ru, E1.ru, Elle.ru, Gilcom.ru, Kem-rabota.ru, Maximonline.ru, Ngs.ru, Nn.ru, Prm.ru, Psychologies.ru, Rabota55.ru, Starhit.ru, Wday.ru.</a:t>
            </a:r>
          </a:p>
          <a:p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проектов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ИД </a:t>
            </a:r>
            <a:r>
              <a:rPr lang="ru-RU" dirty="0" err="1" smtClean="0"/>
              <a:t>Sanoma</a:t>
            </a:r>
            <a:r>
              <a:rPr lang="ru-RU" dirty="0" smtClean="0"/>
              <a:t> </a:t>
            </a:r>
            <a:r>
              <a:rPr lang="ru-RU" dirty="0" err="1" smtClean="0"/>
              <a:t>Independent</a:t>
            </a:r>
            <a:r>
              <a:rPr lang="ru-RU" dirty="0" smtClean="0"/>
              <a:t> </a:t>
            </a:r>
            <a:r>
              <a:rPr lang="ru-RU" dirty="0" err="1" smtClean="0"/>
              <a:t>Media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654169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  <a:gridCol w="1225458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Sanoma Independent Media
(11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Vedomosti.ru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Cosmo.ru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1 377.7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750.7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770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В аудиторию проектов ИД </a:t>
            </a:r>
            <a:r>
              <a:rPr lang="en-US" sz="1000" i="1" dirty="0" err="1" smtClean="0">
                <a:solidFill>
                  <a:schemeClr val="bg2"/>
                </a:solidFill>
                <a:cs typeface="Arial" charset="0"/>
              </a:rPr>
              <a:t>Sanoma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 Independent Media 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Cosmo.ru, Cosmoshopping.ru, Goodhouse.ru, Popmech.ru, RB.ru, Wedding-magazine.ru, Vedomosti.ru, Seemore.ru, Mhealth.ru, Esquire.ru, Nat-geo.ru.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"Бонниер Пабликейшенз"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428711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Бонниер Пабликейшенз
(2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Gastronom.ru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228.8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"Бонниер Пабликейшенз"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Gastronom.ru, Supersadovnik.ru.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КоммерсантЪ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Kommersant.ru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894.1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ИД Комсомольская Правда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79469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  <a:gridCol w="1257300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Комсомольская Правда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Sovsport.ru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1 484.2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1 282.5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373.2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ИД Комсомольская Правда входят проекты: Eg.ru, Kp.ru, Kp-Avto.ru, Sovsport.ru.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Kp.ru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98385" cy="479448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Общество
(Общество)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
(Политика)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Шоу-бизнес
(Звёзды)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1 282.5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Kp.ru,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Sovsport.ru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Sovsport.ru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Футбол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373.2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Sovsport.ru,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Услуги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Животные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"Семь дней"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"Семь дней"
(2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7days.ru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"Семь дней" входят проекты: 7days.ru, Nomobile.ru.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"ТОП-50"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"ТОП-50"
(5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Woman.ru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Timeout.ru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1 163.0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872.1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"ТОП-50"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Gurman.ru, Sobaka.ru, Timeout.ru, Videoguide.ru, Woman.ru.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Эксперт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Эксперт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Эксперт входят проекты: Expert.ru, Fincake.ru, Rusrep.ru.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Интерфакс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79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Интерфакс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Interfax.ru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Interfax-russia.ru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1 102.4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912.7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Интерфакс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Interfax.ru, Finmarket.ru, Interfax-russia.ru.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Корпорации Гуру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Корпорация Гуру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397.8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Корпорации Гуру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Carsguru.ru, Gameguru.ru, Mobiguru.ru, Onlineguru.ru.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редакции Newsru.com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79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  <a:gridCol w="1225458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Newsru.com
(5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Newsru.com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Inopressa.ru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1 404.2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871.5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9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В аудиторию проектов объединенной редакции 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Newsru.com 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Inopressa.ru, Newsmsk.ru, Newsru.com, Superstyle.ru, Zagolovki.ru.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Первый канал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1tv.ru*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1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808.1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608.5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1tv не включены в расчёт аудитории 1tv.ru.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1tv.ru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1tv.ru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Сайты передач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808.1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352.4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1tv.ru,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РБК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7005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52814"/>
                <a:gridCol w="1221085"/>
                <a:gridCol w="1221085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Холдинг РБК
(13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Rbcdaily.ru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Qip.ru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Smotri*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2 995.0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2 092.7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848.8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815.1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373.1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1 673.0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1 141.6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РБК,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Проекты Ролики Smotri, Loveplanet // Партнеры сайта не включены в расчет аудитории холдинга РБК.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РБК</a:t>
            </a:r>
            <a:br>
              <a:rPr lang="ru-RU" smtClean="0"/>
            </a:br>
            <a:r>
              <a:rPr lang="ru-RU" smtClean="0"/>
              <a:t>Апрель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8367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  <a:gridCol w="1257300"/>
                <a:gridCol w="1225458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Smotri.com
(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сайт)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Loveplanet.ru
(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сайт)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368.2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РБК,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b Index Report Theme">
  <a:themeElements>
    <a:clrScheme name="1_Оформление по умолчанию 15">
      <a:dk1>
        <a:srgbClr val="292929"/>
      </a:dk1>
      <a:lt1>
        <a:srgbClr val="FFFFFF"/>
      </a:lt1>
      <a:dk2>
        <a:srgbClr val="00A5C5"/>
      </a:dk2>
      <a:lt2>
        <a:srgbClr val="808080"/>
      </a:lt2>
      <a:accent1>
        <a:srgbClr val="E02A8F"/>
      </a:accent1>
      <a:accent2>
        <a:srgbClr val="929395"/>
      </a:accent2>
      <a:accent3>
        <a:srgbClr val="FFFFFF"/>
      </a:accent3>
      <a:accent4>
        <a:srgbClr val="212121"/>
      </a:accent4>
      <a:accent5>
        <a:srgbClr val="EDACC6"/>
      </a:accent5>
      <a:accent6>
        <a:srgbClr val="848587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3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14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15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929395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84858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Web Index Report Theme</Template>
  <TotalTime>56</TotalTime>
  <Words>15139</Words>
  <Application>Microsoft Office PowerPoint</Application>
  <PresentationFormat>Экран (4:3)</PresentationFormat>
  <Paragraphs>5380</Paragraphs>
  <Slides>127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127</vt:i4>
      </vt:variant>
    </vt:vector>
  </HeadingPairs>
  <TitlesOfParts>
    <vt:vector size="128" baseType="lpstr">
      <vt:lpstr>Web Index Report Theme</vt:lpstr>
      <vt:lpstr>TNS Web Index: Аудитория интернет-проектов</vt:lpstr>
      <vt:lpstr>Презентация PowerPoint</vt:lpstr>
      <vt:lpstr>Аудитория интернет-проектов  Апрель 2014 </vt:lpstr>
      <vt:lpstr>Аудитория Aif.ru Апрель 2014, Москва, 12-64 лет</vt:lpstr>
      <vt:lpstr>Аудитория All.biz Апрель 2014, Москва, 12-64 лет</vt:lpstr>
      <vt:lpstr>Аудитория Auto.ru Апрель 2014, Москва, 12-64 лет</vt:lpstr>
      <vt:lpstr>Аудитория Avito.ru Апрель 2014, Москва, 12-64 лет</vt:lpstr>
      <vt:lpstr>Аудитория Avito.ru Апрель 2014, Москва, 12-64 лет</vt:lpstr>
      <vt:lpstr>Аудитория Avito.ru Апрель 2014, Москва, 12-64 лет</vt:lpstr>
      <vt:lpstr>Аудитория Baby.ru Апрель 2014, Москва, 12-64 лет</vt:lpstr>
      <vt:lpstr>Аудитория Babyblog.ru Апрель 2014, Москва, 12-64 лет</vt:lpstr>
      <vt:lpstr>Аудитория Banki.ru Апрель 2014, Москва, 12-64 лет</vt:lpstr>
      <vt:lpstr>Аудитория Bfm.ru Апрель 2014, Москва, 12-64 лет</vt:lpstr>
      <vt:lpstr>Аудитория Conde Nast Россия Апрель 2014, Москва, 12-64 лет</vt:lpstr>
      <vt:lpstr>Аудитория Dp.ru Апрель 2014, Москва, 12-64 лет</vt:lpstr>
      <vt:lpstr>Аудитория Echomsk.ru Апрель 2014, Москва, 12-64 лет</vt:lpstr>
      <vt:lpstr>Аудитория Eva.ru Апрель 2014, Москва, 12-64 лет</vt:lpstr>
      <vt:lpstr>Аудитория Gismeteo.ru Апрель 2014, Москва, 12-64 лет</vt:lpstr>
      <vt:lpstr>Аудитория Google Sites** Апрель 2014, Москва, 12-64 лет</vt:lpstr>
      <vt:lpstr>Аудитория Imhonet.ru Апрель 2014, Москва, 12-64 лет</vt:lpstr>
      <vt:lpstr>Аудитория Irr.ru Апрель 2014, Москва, 12-64 лет</vt:lpstr>
      <vt:lpstr>Аудитория Itar-tass.com Апрель 2014, Москва, 12-64 лет</vt:lpstr>
      <vt:lpstr>Аудитория Ivi.ru Апрель 2014, Москва, 12-64 лет</vt:lpstr>
      <vt:lpstr>Аудитория Job.ru Апрель 2014, Москва, 12-64 лет</vt:lpstr>
      <vt:lpstr>Аудитория Kinopoisk.ru Апрель 2014, Москва, 12-64 лет</vt:lpstr>
      <vt:lpstr>Аудитория Lifehacker.ru Апрель 2014, Москва, 12-64 лет</vt:lpstr>
      <vt:lpstr>Аудитория Look At Media Апрель 2014, Москва, 12-64 лет</vt:lpstr>
      <vt:lpstr>Аудитория Lostfilm Апрель 2014, Москва, 12-64 лет</vt:lpstr>
      <vt:lpstr>Аудитория M24.ru Апрель 2014, Москва, 12-64 лет</vt:lpstr>
      <vt:lpstr>Аудитория холдинга Mail.Ru Group Апрель 2014, Москва, 12-64 лет</vt:lpstr>
      <vt:lpstr>Аудитория Mail.ru Апрель 2014, Москва, 12-64 лет</vt:lpstr>
      <vt:lpstr>Аудитория Mail.ru Апрель 2014, Москва, 12-64 лет</vt:lpstr>
      <vt:lpstr>Аудитория Mail.ru Апрель 2014, Москва, 12-64 лет</vt:lpstr>
      <vt:lpstr>Аудитория Mail.ru Апрель 2014, Москва, 12-64 лет</vt:lpstr>
      <vt:lpstr>Аудитория Mail.ru Апрель 2014, Москва, 12-64 лет</vt:lpstr>
      <vt:lpstr>Аудитория проекта Мой мир портала Mail.ru Апрель 2014, Москва, 12-64 лет</vt:lpstr>
      <vt:lpstr>Аудитория Odnoklassniki.ru Апрель 2014, Москва, 12-64 лет</vt:lpstr>
      <vt:lpstr>Аудитория Megalyrics.ru Апрель 2014, Москва, 12-64 лет</vt:lpstr>
      <vt:lpstr>Аудитория Megogo.net Апрель 2014, Москва, 12-64 лет</vt:lpstr>
      <vt:lpstr>Аудитория Metro Апрель 2014, Москва, 12-64 лет</vt:lpstr>
      <vt:lpstr>Аудитория Mk.ru Апрель 2014, Москва, 12-64 лет</vt:lpstr>
      <vt:lpstr>Аудитория News Media Апрель 2014, Москва, 12-64 лет</vt:lpstr>
      <vt:lpstr>Аудитория Newstube.ru Апрель 2014, Москва, 12-64 лет</vt:lpstr>
      <vt:lpstr>Аудитория проектов PDG Апрель 2014, Москва, 12-64 лет</vt:lpstr>
      <vt:lpstr>Аудитория Pladform Апрель 2014, Москва, 12-64 лет</vt:lpstr>
      <vt:lpstr>Аудитория Planeta-online.tv Апрель 2014, Москва, 12-64 лет</vt:lpstr>
      <vt:lpstr>Аудитория Playground.ru Апрель 2014, Москва, 12-64 лет</vt:lpstr>
      <vt:lpstr>Аудитория Professionali.ru Апрель 2014, Москва, 12-64 лет</vt:lpstr>
      <vt:lpstr>Аудитория холдинга Rambler&amp;Co Апрель 2014, Москва, 12-64 лет</vt:lpstr>
      <vt:lpstr>Аудитория холдинга Rambler&amp;Co Апрель 2014, Москва, 12-64 лет</vt:lpstr>
      <vt:lpstr>Аудитория холдинга Rambler&amp;Co Апрель 2014, Москва, 12-64 лет</vt:lpstr>
      <vt:lpstr>Аудитория проектов Rambler Апрель 2014, Москва, 12-64 лет</vt:lpstr>
      <vt:lpstr>Аудитория проектов Rambler Апрель 2014, Москва, 12-64 лет</vt:lpstr>
      <vt:lpstr>Аудитория LiveJournal.com Апрель 2014, Москва, 12-64 лет</vt:lpstr>
      <vt:lpstr>Аудитория Lenta.ru Апрель 2014, Москва, 12-64 лет</vt:lpstr>
      <vt:lpstr>Аудитория Lenta.ru Апрель 2014, Москва, 12-64 лет</vt:lpstr>
      <vt:lpstr>Аудитория Relevant Media Апрель 2014, Москва, 12-64 лет</vt:lpstr>
      <vt:lpstr>Аудитория Rg.ru Апрель 2014, Москва, 12-64 лет</vt:lpstr>
      <vt:lpstr>Аудитория Rutube Апрель 2014, Москва, 12-64 лет</vt:lpstr>
      <vt:lpstr>Аудитория Роликов Rutube Апрель 2014, Москва, 12-64 лет</vt:lpstr>
      <vt:lpstr>Аудитория Роликов Rutube Апрель 2014, Москва, 12-64 лет</vt:lpstr>
      <vt:lpstr>Аудитория Sibnet Апрель 2014, Москва, 12-64 лет</vt:lpstr>
      <vt:lpstr>Аудитория Sport-express.ru Апрель 2014, Москва, 12-64 лет</vt:lpstr>
      <vt:lpstr>Аудитория Sports.ru Апрель 2014, Москва, 12-64 лет</vt:lpstr>
      <vt:lpstr>Аудитория Svoy.ru Апрель 2014, Москва, 12-64 лет</vt:lpstr>
      <vt:lpstr>Аудитория Topface.com Апрель 2014, Москва, 12-64 лет</vt:lpstr>
      <vt:lpstr>Аудитория Translate.ru Апрель 2014, Москва, 12-64 лет</vt:lpstr>
      <vt:lpstr>Аудитория Tvc.ru Апрель 2014, Москва, 12-64 лет</vt:lpstr>
      <vt:lpstr>Аудитория Роликов Tvigle Апрель 2014, Москва, 12-64 лет</vt:lpstr>
      <vt:lpstr>Аудитория Tvzavr.ru Апрель 2014, Москва, 12-64 лет</vt:lpstr>
      <vt:lpstr>Аудитория Vashdosug.ru Апрель 2014, Москва, 12-64 лет</vt:lpstr>
      <vt:lpstr>Аудитория Vm.ru Апрель 2014, Москва, 12-64 лет</vt:lpstr>
      <vt:lpstr>Аудитория Wamba Апрель 2014, Москва, 12-64 лет</vt:lpstr>
      <vt:lpstr>Аудитория Web Prime Group Апрель 2014, Москва, 12-64 лет</vt:lpstr>
      <vt:lpstr>Аудитория Zoomby.ru Апрель 2014, Москва, 12-64 лет</vt:lpstr>
      <vt:lpstr>Аудитория АЛП-Медиа Апрель 2014, Москва, 12-64 лет</vt:lpstr>
      <vt:lpstr>Аудитория ВГТРК Апрель 2014, Москва, 12-64 лет</vt:lpstr>
      <vt:lpstr>Аудитория Vesti.ru Апрель 2014, Москва, 12-64 лет</vt:lpstr>
      <vt:lpstr>Аудитория Sportbox.ru Апрель 2014, Москва, 12-64 лет</vt:lpstr>
      <vt:lpstr>Аудитория холдинга
Дождь, Слон и Большой город Апрель 2014, Москва, 12-64 лет</vt:lpstr>
      <vt:lpstr>Аудитория Tvrain.ru Апрель 2014, Москва, 12-64 лет</vt:lpstr>
      <vt:lpstr>Аудитория ИД Axel Springer Russia Апрель 2014, Москва, 12-64 лет</vt:lpstr>
      <vt:lpstr>Аудитория ИД Hearst Shkulev Media Апрель 2014, Москва, 12-64 лет</vt:lpstr>
      <vt:lpstr>Аудитория проектов ИД Sanoma Independent Media Апрель 2014, Москва, 12-64 лет</vt:lpstr>
      <vt:lpstr>Аудитория ИД "Бонниер Пабликейшенз" Апрель 2014, Москва, 12-64 лет</vt:lpstr>
      <vt:lpstr>Аудитория ИД КоммерсантЪ Апрель 2014, Москва, 12-64 лет</vt:lpstr>
      <vt:lpstr>Аудитория проектов ИД Комсомольская Правда Апрель 2014, Москва, 12-64 лет</vt:lpstr>
      <vt:lpstr>Аудитория Kp.ru Апрель 2014, Москва, 12-64 лет</vt:lpstr>
      <vt:lpstr>Аудитория Sovsport.ru Апрель 2014, Москва, 12-64 лет</vt:lpstr>
      <vt:lpstr>Аудитория ИД "Семь дней" Апрель 2014, Москва, 12-64 лет</vt:lpstr>
      <vt:lpstr>Аудитория ИД "ТОП-50" Апрель 2014, Москва, 12-64 лет</vt:lpstr>
      <vt:lpstr>Аудитория ИД Эксперт Апрель 2014, Москва, 12-64 лет</vt:lpstr>
      <vt:lpstr>Аудитория Интерфакс Апрель 2014, Москва, 12-64 лет</vt:lpstr>
      <vt:lpstr>Аудитория проектов Корпорации Гуру Апрель 2014, Москва, 12-64 лет</vt:lpstr>
      <vt:lpstr>Аудитория проектов объединенной
редакции Newsru.com Апрель 2014, Москва, 12-64 лет</vt:lpstr>
      <vt:lpstr>Аудитория холдинга Первый канал Апрель 2014, Москва, 12-64 лет</vt:lpstr>
      <vt:lpstr>Аудитория 1tv.ru Апрель 2014, Москва, 12-64 лет</vt:lpstr>
      <vt:lpstr>Аудитория проектов холдинга РБК Апрель 2014, Москва, 12-64 лет</vt:lpstr>
      <vt:lpstr>Аудитория проектов холдинга РБК Апрель 2014, Москва, 12-64 лет</vt:lpstr>
      <vt:lpstr>Аудитория Rbc.ru холдинга РБК Апрель 2014, Москва, 12-64 лет</vt:lpstr>
      <vt:lpstr>Аудитория Rbc.ru холдинга РБК Апрель 2014, Москва, 12-64 лет</vt:lpstr>
      <vt:lpstr>Аудитория проекта Qip.ru холдинга РБК Апрель 2014, Москва, 12-64 лет</vt:lpstr>
      <vt:lpstr>Аудитория РИА Новости Апрель 2014, Москва, 12-64 лет</vt:lpstr>
      <vt:lpstr>Аудитория проектов СТС Медиа Апрель 2014, Москва, 12-64 лет</vt:lpstr>
      <vt:lpstr>Аудитория Videomore Апрель 2014, Москва, 12-64 лет</vt:lpstr>
      <vt:lpstr>Аудитория Domashniy Апрель 2014, Москва, 12-64 лет</vt:lpstr>
      <vt:lpstr>Аудитория проектов ТНТ-Телесеть Апрель 2014, Москва, 12-64 лет</vt:lpstr>
      <vt:lpstr>Аудитория проектов Яндекса Апрель 2014, Москва, 12-64 лет</vt:lpstr>
      <vt:lpstr>Аудитория проектов Яндекса Апрель 2014, Москва, 12-64 лет</vt:lpstr>
      <vt:lpstr>Аудитория проектов Яндекса Апрель 2014, Москва, 12-64 лет</vt:lpstr>
      <vt:lpstr>Аудитория проектов Яндекса Апрель 2014, Москва, 12-64 лет</vt:lpstr>
      <vt:lpstr>Аудитория проектов Яндекса Апрель 2014, Москва, 12-64 лет</vt:lpstr>
      <vt:lpstr>Аудитория проектов Яндекса Апрель 2014, Москва, 12-64 лет</vt:lpstr>
      <vt:lpstr>Аудитория рекламных сетей 
Апрель 2014</vt:lpstr>
      <vt:lpstr>Аудитория Mediatoday Апрель 2014, Москва, 12-64 лет</vt:lpstr>
      <vt:lpstr>Аудитория VideoClick Апрель 2014, Москва, 12-64 лет</vt:lpstr>
      <vt:lpstr>Аудитория Otclick Апрель 2014, Москва, 12-64 лет</vt:lpstr>
      <vt:lpstr>Аудитория VideoInteractive Апрель 2014, Москва, 12-64 лет</vt:lpstr>
      <vt:lpstr>Аудитория Videoroll Апрель 2014, Москва, 12-64 лет</vt:lpstr>
      <vt:lpstr>Аудитория Soloway Апрель 2014, Москва, 12-64 лет</vt:lpstr>
      <vt:lpstr>Аудитория Vitpc Апрель 2014, Москва, 12-64 лет</vt:lpstr>
      <vt:lpstr>Описание исследования</vt:lpstr>
      <vt:lpstr>TNS Web Index:  Общая структура проекта</vt:lpstr>
      <vt:lpstr>On-line панель:  Основные параметры. Москва </vt:lpstr>
      <vt:lpstr>Определения и комментарии</vt:lpstr>
      <vt:lpstr>Как читать таблицы отчета: Пример  </vt:lpstr>
      <vt:lpstr>Благодарим за внимание!  TNS Россия  127018, Москва, ул. Двинцев, дом 12, корпус 1  тел. +7 495 9358718, web www.tns-global.ru </vt:lpstr>
    </vt:vector>
  </TitlesOfParts>
  <Company>TNS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TNS Web Index: Аудитория интернет-проектов</dc:title>
  <dc:creator>Nailya.Sadykova</dc:creator>
  <cp:lastModifiedBy>Olga.Timonina</cp:lastModifiedBy>
  <cp:revision>20</cp:revision>
  <dcterms:created xsi:type="dcterms:W3CDTF">2014-05-21T11:12:39Z</dcterms:created>
  <dcterms:modified xsi:type="dcterms:W3CDTF">2014-05-21T15:05:39Z</dcterms:modified>
</cp:coreProperties>
</file>